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Robot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6.xml"/><Relationship Id="rId75" Type="http://schemas.openxmlformats.org/officeDocument/2006/relationships/font" Target="fonts/Roboto-boldItalic.fntdata"/><Relationship Id="rId30" Type="http://schemas.openxmlformats.org/officeDocument/2006/relationships/slide" Target="slides/slide25.xml"/><Relationship Id="rId74" Type="http://schemas.openxmlformats.org/officeDocument/2006/relationships/font" Target="fonts/Roboto-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6687e714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6687e714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6687e714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6687e714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6687e714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6687e714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6687e714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6687e714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6687e714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6687e714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6687e714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6687e714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6687e714d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6687e714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6687e714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6687e714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6687e714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6687e714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6687e714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6687e714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16687e714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16687e714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6a46e0f4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6a46e0f4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7a862f92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7a862f92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87c284a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87c284a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6a46e0f4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6a46e0f4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6a46e0f4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6a46e0f4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6a46e0f4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6a46e0f4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6a46e0f4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6a46e0f4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6a46e0f4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6a46e0f4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7bbd0a576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7bbd0a57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7bbd0a576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7bbd0a576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6687e714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6687e714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7bbd0a57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7bbd0a57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7bbd0a57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7bbd0a57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7bbd0a57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7bbd0a57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6a46e0f4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6a46e0f4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6a46e0f4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6a46e0f4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7bbd0a576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7bbd0a576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87c284a5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87c284a5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7bbd0a576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7bbd0a576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7bbd0a57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7bbd0a57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7bbd0a576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7bbd0a576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6687e714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6687e714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6a46e0f4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6a46e0f4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87c284a5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187c284a5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87c284a5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87c284a5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7bbd0a576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7bbd0a576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6a46e0f4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6a46e0f4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7a862f92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7a862f92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7a862f92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7a862f92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7a862f92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7a862f92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7a862f92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7a862f92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7a862f92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17a862f92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6a46e0f4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6a46e0f4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7a862f92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7a862f92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7a862f92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7a862f92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87c284a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87c284a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6a46e0f4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16a46e0f4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7bbd0a576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17bbd0a576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7a862f92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7a862f92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7a862f92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17a862f92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7bbd0a576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7bbd0a576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7a862f9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7a862f9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674c0081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1674c008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6a46e0f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6a46e0f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17bbd0a576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17bbd0a576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6687e714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6687e714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6687e714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16687e714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6687e714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6687e714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6687e714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16687e714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7bbd0a57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7bbd0a57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7a862f9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7a862f9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6a46e0f4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6a46e0f4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6687e714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6687e714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6687e714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6687e714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s://plazza.orange.com/external-link.jspa?url=https%3A%2F%2Fcamunda.com%2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iki.onap.org/pages/viewpage.action?pageId=59965554#ModelingConcepts-ControllerBlueprintArchive" TargetMode="External"/><Relationship Id="rId4" Type="http://schemas.openxmlformats.org/officeDocument/2006/relationships/hyperlink" Target="http://docs.oasis-open.org/tosca/TOSCA-Simple-Profile-YAML/v1.2/csd01/TOSCA-Simple-Profile-YAML-v1.2-csd01.html" TargetMode="External"/><Relationship Id="rId5" Type="http://schemas.openxmlformats.org/officeDocument/2006/relationships/image" Target="../media/image43.png"/><Relationship Id="rId6" Type="http://schemas.openxmlformats.org/officeDocument/2006/relationships/hyperlink" Target="https://github.com/onap/ccsdk-cds/tree/master/components/model-catalog/blueprint-model/test-blueprint/golden/Definition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56.png"/><Relationship Id="rId5" Type="http://schemas.openxmlformats.org/officeDocument/2006/relationships/hyperlink" Target="https://www.onap.org/architecture/use-cases-blue-prints#:~:text=ONAP%20supports%20the%20VoLTE%20use,%2DC%20and%20SDN%2D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onap.org/wp-content/uploads/sites/20/2020/12/ONAP_Technical-Overview_120720.pdf" TargetMode="Externa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docs.onap.org/en/latest/" TargetMode="External"/><Relationship Id="rId4" Type="http://schemas.openxmlformats.org/officeDocument/2006/relationships/hyperlink" Target="https://docs.onap.org/en/latest/guides/overview/index.html#overview" TargetMode="External"/><Relationship Id="rId11" Type="http://schemas.openxmlformats.org/officeDocument/2006/relationships/hyperlink" Target="https://sonarcloud.io/organizations/onap/projects" TargetMode="External"/><Relationship Id="rId10" Type="http://schemas.openxmlformats.org/officeDocument/2006/relationships/hyperlink" Target="https://jenkins.onap.org/" TargetMode="External"/><Relationship Id="rId9" Type="http://schemas.openxmlformats.org/officeDocument/2006/relationships/hyperlink" Target="https://github.com/onap" TargetMode="External"/><Relationship Id="rId5" Type="http://schemas.openxmlformats.org/officeDocument/2006/relationships/hyperlink" Target="https://docs.onap.org/en/latest/guides/onap-developer/architecture/onap-architecture.html#onap-architecture" TargetMode="External"/><Relationship Id="rId6" Type="http://schemas.openxmlformats.org/officeDocument/2006/relationships/hyperlink" Target="https://wiki.onap.org/" TargetMode="External"/><Relationship Id="rId7" Type="http://schemas.openxmlformats.org/officeDocument/2006/relationships/hyperlink" Target="https://wiki.onap.org/display/DW/All+Approved+Projects" TargetMode="External"/><Relationship Id="rId8" Type="http://schemas.openxmlformats.org/officeDocument/2006/relationships/hyperlink" Target="https://gerrit.onap.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6.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ONAP - 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180000"/>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NFV: Network function virtualization</a:t>
            </a:r>
            <a:endParaRPr b="1" sz="2500">
              <a:solidFill>
                <a:srgbClr val="1155CC"/>
              </a:solidFill>
              <a:highlight>
                <a:srgbClr val="FFFFFF"/>
              </a:highlight>
            </a:endParaRPr>
          </a:p>
          <a:p>
            <a:pPr indent="0" lvl="0" marL="0" rtl="0" algn="l">
              <a:spcBef>
                <a:spcPts val="0"/>
              </a:spcBef>
              <a:spcAft>
                <a:spcPts val="0"/>
              </a:spcAft>
              <a:buNone/>
            </a:pPr>
            <a:r>
              <a:t/>
            </a:r>
            <a:endParaRPr/>
          </a:p>
        </p:txBody>
      </p:sp>
      <p:pic>
        <p:nvPicPr>
          <p:cNvPr id="137" name="Google Shape;137;p22"/>
          <p:cNvPicPr preferRelativeResize="0"/>
          <p:nvPr/>
        </p:nvPicPr>
        <p:blipFill rotWithShape="1">
          <a:blip r:embed="rId3">
            <a:alphaModFix/>
          </a:blip>
          <a:srcRect b="12077" l="0" r="1117" t="14365"/>
          <a:stretch/>
        </p:blipFill>
        <p:spPr>
          <a:xfrm>
            <a:off x="18339" y="1252927"/>
            <a:ext cx="6261949" cy="2618949"/>
          </a:xfrm>
          <a:prstGeom prst="rect">
            <a:avLst/>
          </a:prstGeom>
          <a:noFill/>
          <a:ln>
            <a:noFill/>
          </a:ln>
        </p:spPr>
      </p:pic>
      <p:sp>
        <p:nvSpPr>
          <p:cNvPr id="138" name="Google Shape;138;p22"/>
          <p:cNvSpPr txBox="1"/>
          <p:nvPr/>
        </p:nvSpPr>
        <p:spPr>
          <a:xfrm>
            <a:off x="6249750" y="1224800"/>
            <a:ext cx="2894100" cy="272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t>This shows the applications as vSMSC , vMSC , vHLR , vSGSN or vGGSN are deployed as Software module.</a:t>
            </a:r>
            <a:endParaRPr sz="1100"/>
          </a:p>
          <a:p>
            <a:pPr indent="0" lvl="0" marL="0" marR="0" rtl="0" algn="l">
              <a:lnSpc>
                <a:spcPct val="100000"/>
              </a:lnSpc>
              <a:spcBef>
                <a:spcPts val="0"/>
              </a:spcBef>
              <a:spcAft>
                <a:spcPts val="0"/>
              </a:spcAft>
              <a:buNone/>
            </a:pPr>
            <a:r>
              <a:t/>
            </a:r>
            <a:endParaRPr sz="1100"/>
          </a:p>
          <a:p>
            <a:pPr indent="0" lvl="0" marL="0" rtl="0" algn="l">
              <a:spcBef>
                <a:spcPts val="0"/>
              </a:spcBef>
              <a:spcAft>
                <a:spcPts val="0"/>
              </a:spcAft>
              <a:buNone/>
            </a:pPr>
            <a:r>
              <a:rPr lang="en" sz="1100">
                <a:solidFill>
                  <a:schemeClr val="dk1"/>
                </a:solidFill>
              </a:rPr>
              <a:t>We can allocate resources to these Virtual Nodes on basis of requirement such as vHLR(home registry location) needs more storage while vMSC(mobile switching centre) requires more Compute.</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All of these Individual virtual network nodes can have reserved Compute , Storage &amp; Network which will be used by that application Only . </a:t>
            </a:r>
            <a:endParaRPr sz="1100">
              <a:solidFill>
                <a:schemeClr val="dk1"/>
              </a:solidFill>
            </a:endParaRPr>
          </a:p>
          <a:p>
            <a:pPr indent="0" lvl="0" marL="0" marR="0" rtl="0" algn="l">
              <a:lnSpc>
                <a:spcPct val="100000"/>
              </a:lnSpc>
              <a:spcBef>
                <a:spcPts val="0"/>
              </a:spcBef>
              <a:spcAft>
                <a:spcPts val="0"/>
              </a:spcAft>
              <a:buNone/>
            </a:pPr>
            <a:r>
              <a:t/>
            </a:r>
            <a:endParaRPr sz="1100"/>
          </a:p>
        </p:txBody>
      </p:sp>
      <p:sp>
        <p:nvSpPr>
          <p:cNvPr id="139" name="Google Shape;139;p22"/>
          <p:cNvSpPr txBox="1"/>
          <p:nvPr/>
        </p:nvSpPr>
        <p:spPr>
          <a:xfrm>
            <a:off x="18350" y="4197075"/>
            <a:ext cx="8941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t>For Example , You can allocate 5 vCPUs , 8 TB &amp; 2 NIC to virtual SMSC as application . SMSC will not eat up resources allocated to MSC or HLR . This allocation of resources is done by Virtualization layer sitting in NFVI layer</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180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NFV Layers &amp; Architecture</a:t>
            </a:r>
            <a:endParaRPr/>
          </a:p>
          <a:p>
            <a:pPr indent="0" lvl="0" marL="0" rtl="0" algn="l">
              <a:spcBef>
                <a:spcPts val="0"/>
              </a:spcBef>
              <a:spcAft>
                <a:spcPts val="0"/>
              </a:spcAft>
              <a:buNone/>
            </a:pPr>
            <a:r>
              <a:t/>
            </a:r>
            <a:endParaRPr/>
          </a:p>
        </p:txBody>
      </p:sp>
      <p:pic>
        <p:nvPicPr>
          <p:cNvPr id="145" name="Google Shape;145;p23"/>
          <p:cNvPicPr preferRelativeResize="0"/>
          <p:nvPr/>
        </p:nvPicPr>
        <p:blipFill rotWithShape="1">
          <a:blip r:embed="rId3">
            <a:alphaModFix/>
          </a:blip>
          <a:srcRect b="9181" l="0" r="39187" t="0"/>
          <a:stretch/>
        </p:blipFill>
        <p:spPr>
          <a:xfrm>
            <a:off x="0" y="847450"/>
            <a:ext cx="4728324" cy="3970118"/>
          </a:xfrm>
          <a:prstGeom prst="rect">
            <a:avLst/>
          </a:prstGeom>
          <a:noFill/>
          <a:ln>
            <a:noFill/>
          </a:ln>
        </p:spPr>
      </p:pic>
      <p:sp>
        <p:nvSpPr>
          <p:cNvPr id="146" name="Google Shape;146;p23"/>
          <p:cNvSpPr txBox="1"/>
          <p:nvPr/>
        </p:nvSpPr>
        <p:spPr>
          <a:xfrm>
            <a:off x="4797550" y="3300"/>
            <a:ext cx="43464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NFV Orchestrator</a:t>
            </a:r>
            <a:r>
              <a:rPr lang="en" sz="1000"/>
              <a:t> (NFVO)</a:t>
            </a:r>
            <a:endParaRPr sz="1000"/>
          </a:p>
          <a:p>
            <a:pPr indent="-292100" lvl="0" marL="457200" rtl="0" algn="l">
              <a:spcBef>
                <a:spcPts val="0"/>
              </a:spcBef>
              <a:spcAft>
                <a:spcPts val="0"/>
              </a:spcAft>
              <a:buSzPts val="1000"/>
              <a:buChar char="➢"/>
            </a:pPr>
            <a:r>
              <a:rPr lang="en" sz="1000"/>
              <a:t>Key to Automation of SDN &amp; NFV.</a:t>
            </a:r>
            <a:endParaRPr sz="1000"/>
          </a:p>
          <a:p>
            <a:pPr indent="-292100" lvl="0" marL="457200" rtl="0" algn="l">
              <a:spcBef>
                <a:spcPts val="0"/>
              </a:spcBef>
              <a:spcAft>
                <a:spcPts val="0"/>
              </a:spcAft>
              <a:buSzPts val="1000"/>
              <a:buChar char="➢"/>
            </a:pPr>
            <a:r>
              <a:rPr lang="en" sz="1000"/>
              <a:t>Perform :</a:t>
            </a:r>
            <a:endParaRPr sz="1000"/>
          </a:p>
          <a:p>
            <a:pPr indent="-292100" lvl="1" marL="914400" rtl="0" algn="l">
              <a:spcBef>
                <a:spcPts val="0"/>
              </a:spcBef>
              <a:spcAft>
                <a:spcPts val="0"/>
              </a:spcAft>
              <a:buSzPts val="1000"/>
              <a:buChar char="○"/>
            </a:pPr>
            <a:r>
              <a:rPr lang="en" sz="1000"/>
              <a:t>   Resource orchestration</a:t>
            </a:r>
            <a:endParaRPr sz="1000"/>
          </a:p>
          <a:p>
            <a:pPr indent="-292100" lvl="1" marL="914400" rtl="0" algn="l">
              <a:spcBef>
                <a:spcPts val="0"/>
              </a:spcBef>
              <a:spcAft>
                <a:spcPts val="0"/>
              </a:spcAft>
              <a:buSzPts val="1000"/>
              <a:buChar char="○"/>
            </a:pPr>
            <a:r>
              <a:rPr lang="en" sz="1000"/>
              <a:t>   Network service Orchestration</a:t>
            </a:r>
            <a:endParaRPr sz="1000"/>
          </a:p>
          <a:p>
            <a:pPr indent="-292100" lvl="0" marL="457200" rtl="0" algn="l">
              <a:spcBef>
                <a:spcPts val="0"/>
              </a:spcBef>
              <a:spcAft>
                <a:spcPts val="0"/>
              </a:spcAft>
              <a:buSzPts val="1000"/>
              <a:buChar char="➢"/>
            </a:pPr>
            <a:r>
              <a:rPr lang="en" sz="1000"/>
              <a:t>Global resource </a:t>
            </a:r>
            <a:r>
              <a:rPr lang="en" sz="1000"/>
              <a:t>management</a:t>
            </a:r>
            <a:r>
              <a:rPr lang="en" sz="1000"/>
              <a:t> of NFVI resources via VNFM and VIM.</a:t>
            </a:r>
            <a:endParaRPr sz="1000"/>
          </a:p>
          <a:p>
            <a:pPr indent="-292100" lvl="0" marL="457200" rtl="0" algn="l">
              <a:spcBef>
                <a:spcPts val="0"/>
              </a:spcBef>
              <a:spcAft>
                <a:spcPts val="0"/>
              </a:spcAft>
              <a:buSzPts val="1000"/>
              <a:buChar char="➢"/>
            </a:pPr>
            <a:r>
              <a:rPr lang="en" sz="1000"/>
              <a:t>Allocation and scaling resource.</a:t>
            </a:r>
            <a:endParaRPr sz="1000"/>
          </a:p>
          <a:p>
            <a:pPr indent="-292100" lvl="0" marL="457200" rtl="0" algn="l">
              <a:spcBef>
                <a:spcPts val="0"/>
              </a:spcBef>
              <a:spcAft>
                <a:spcPts val="0"/>
              </a:spcAft>
              <a:buSzPts val="1000"/>
              <a:buChar char="➢"/>
            </a:pPr>
            <a:r>
              <a:rPr lang="en" sz="1000"/>
              <a:t>Single Orchestrator for NFV service.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solidFill>
                  <a:schemeClr val="dk1"/>
                </a:solidFill>
              </a:rPr>
              <a:t>EM:</a:t>
            </a:r>
            <a:r>
              <a:rPr lang="en" sz="1000">
                <a:solidFill>
                  <a:schemeClr val="dk1"/>
                </a:solidFill>
              </a:rPr>
              <a:t>The FCAPS and O&amp;M of Applications such as vMSC or vSMSC or vHLR is done by EM shown on top of VNF . The EM stands for Element Management and does FCAPS of Application such as MSC Link down , MSC KPI Degradation etc.</a:t>
            </a:r>
            <a:br>
              <a:rPr lang="en" sz="1000">
                <a:solidFill>
                  <a:schemeClr val="dk1"/>
                </a:solidFill>
              </a:rPr>
            </a:br>
            <a:endParaRPr sz="1000"/>
          </a:p>
          <a:p>
            <a:pPr indent="0" lvl="0" marL="0" rtl="0" algn="l">
              <a:spcBef>
                <a:spcPts val="0"/>
              </a:spcBef>
              <a:spcAft>
                <a:spcPts val="0"/>
              </a:spcAft>
              <a:buNone/>
            </a:pPr>
            <a:r>
              <a:rPr b="1" lang="en" sz="1000"/>
              <a:t>VNFM:  Virtual Network Function Manager</a:t>
            </a:r>
            <a:endParaRPr b="1" sz="1000"/>
          </a:p>
          <a:p>
            <a:pPr indent="-292100" lvl="0" marL="457200" rtl="0" algn="l">
              <a:spcBef>
                <a:spcPts val="0"/>
              </a:spcBef>
              <a:spcAft>
                <a:spcPts val="0"/>
              </a:spcAft>
              <a:buSzPts val="1000"/>
              <a:buChar char="●"/>
            </a:pPr>
            <a:r>
              <a:rPr lang="en" sz="1000"/>
              <a:t>Lifecycle of VNFs</a:t>
            </a:r>
            <a:r>
              <a:rPr b="1" lang="en" sz="1000"/>
              <a:t>:</a:t>
            </a:r>
            <a:endParaRPr b="1" sz="1000"/>
          </a:p>
          <a:p>
            <a:pPr indent="-292100" lvl="0" marL="914400" rtl="0" algn="l">
              <a:spcBef>
                <a:spcPts val="0"/>
              </a:spcBef>
              <a:spcAft>
                <a:spcPts val="0"/>
              </a:spcAft>
              <a:buSzPts val="1000"/>
              <a:buChar char="➢"/>
            </a:pPr>
            <a:r>
              <a:rPr lang="en" sz="1000"/>
              <a:t>Setting UP</a:t>
            </a:r>
            <a:endParaRPr sz="1000"/>
          </a:p>
          <a:p>
            <a:pPr indent="-292100" lvl="0" marL="914400" rtl="0" algn="l">
              <a:spcBef>
                <a:spcPts val="0"/>
              </a:spcBef>
              <a:spcAft>
                <a:spcPts val="0"/>
              </a:spcAft>
              <a:buSzPts val="1000"/>
              <a:buChar char="➢"/>
            </a:pPr>
            <a:r>
              <a:rPr lang="en" sz="1000"/>
              <a:t>Maintaining</a:t>
            </a:r>
            <a:endParaRPr sz="1000"/>
          </a:p>
          <a:p>
            <a:pPr indent="-292100" lvl="0" marL="914400" rtl="0" algn="l">
              <a:spcBef>
                <a:spcPts val="0"/>
              </a:spcBef>
              <a:spcAft>
                <a:spcPts val="0"/>
              </a:spcAft>
              <a:buSzPts val="1000"/>
              <a:buChar char="➢"/>
            </a:pPr>
            <a:r>
              <a:rPr lang="en" sz="1000"/>
              <a:t>TearDown</a:t>
            </a:r>
            <a:endParaRPr sz="1000"/>
          </a:p>
          <a:p>
            <a:pPr indent="-292100" lvl="0" marL="457200" rtl="0" algn="l">
              <a:spcBef>
                <a:spcPts val="0"/>
              </a:spcBef>
              <a:spcAft>
                <a:spcPts val="0"/>
              </a:spcAft>
              <a:buSzPts val="1000"/>
              <a:buChar char="●"/>
            </a:pPr>
            <a:r>
              <a:rPr lang="en" sz="1000"/>
              <a:t>FCAPS of virtualization and VNF</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b="1" lang="en" sz="1000">
                <a:solidFill>
                  <a:schemeClr val="dk1"/>
                </a:solidFill>
              </a:rPr>
              <a:t>VNF: </a:t>
            </a:r>
            <a:r>
              <a:rPr lang="en" sz="1000">
                <a:solidFill>
                  <a:schemeClr val="dk1"/>
                </a:solidFill>
              </a:rPr>
              <a:t>Basic building block of NFV architecture.</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b="1" lang="en" sz="1000">
                <a:solidFill>
                  <a:schemeClr val="dk1"/>
                </a:solidFill>
              </a:rPr>
              <a:t>VIM: Virtualized Infrastructure Manager</a:t>
            </a:r>
            <a:endParaRPr b="1"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Manage and control NFVI</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Also manages Reports &amp; Events</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NFVI: </a:t>
            </a:r>
            <a:r>
              <a:rPr lang="en" sz="1000"/>
              <a:t>Network function Virtualization Infrastructure</a:t>
            </a:r>
            <a:endParaRPr sz="1000"/>
          </a:p>
          <a:p>
            <a:pPr indent="-292100" lvl="0" marL="457200" rtl="0" algn="l">
              <a:spcBef>
                <a:spcPts val="0"/>
              </a:spcBef>
              <a:spcAft>
                <a:spcPts val="0"/>
              </a:spcAft>
              <a:buSzPts val="1000"/>
              <a:buChar char="➢"/>
            </a:pPr>
            <a:r>
              <a:rPr lang="en" sz="1000"/>
              <a:t>Manage physical part of NFVI</a:t>
            </a:r>
            <a:endParaRPr sz="1000"/>
          </a:p>
          <a:p>
            <a:pPr indent="-292100" lvl="0" marL="457200" rtl="0" algn="l">
              <a:spcBef>
                <a:spcPts val="0"/>
              </a:spcBef>
              <a:spcAft>
                <a:spcPts val="0"/>
              </a:spcAft>
              <a:buSzPts val="1000"/>
              <a:buChar char="➢"/>
            </a:pPr>
            <a:r>
              <a:rPr lang="en" sz="1000"/>
              <a:t>Hypervisor: responsible for abstracting physical resource into virtual resources.</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p:nvPr/>
        </p:nvSpPr>
        <p:spPr>
          <a:xfrm>
            <a:off x="1937775" y="688225"/>
            <a:ext cx="1903500" cy="455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Virtual Compute</a:t>
            </a:r>
            <a:endParaRPr>
              <a:solidFill>
                <a:schemeClr val="lt1"/>
              </a:solidFill>
            </a:endParaRPr>
          </a:p>
        </p:txBody>
      </p:sp>
      <p:pic>
        <p:nvPicPr>
          <p:cNvPr id="152" name="Google Shape;152;p24"/>
          <p:cNvPicPr preferRelativeResize="0"/>
          <p:nvPr/>
        </p:nvPicPr>
        <p:blipFill rotWithShape="1">
          <a:blip r:embed="rId3">
            <a:alphaModFix/>
          </a:blip>
          <a:srcRect b="9181" l="0" r="39187" t="0"/>
          <a:stretch/>
        </p:blipFill>
        <p:spPr>
          <a:xfrm>
            <a:off x="1386278" y="1907326"/>
            <a:ext cx="2646676" cy="2222244"/>
          </a:xfrm>
          <a:prstGeom prst="rect">
            <a:avLst/>
          </a:prstGeom>
          <a:noFill/>
          <a:ln>
            <a:noFill/>
          </a:ln>
        </p:spPr>
      </p:pic>
      <p:grpSp>
        <p:nvGrpSpPr>
          <p:cNvPr id="153" name="Google Shape;153;p24"/>
          <p:cNvGrpSpPr/>
          <p:nvPr/>
        </p:nvGrpSpPr>
        <p:grpSpPr>
          <a:xfrm>
            <a:off x="94708" y="2474200"/>
            <a:ext cx="1338900" cy="1160925"/>
            <a:chOff x="170908" y="2474200"/>
            <a:chExt cx="1338900" cy="1160925"/>
          </a:xfrm>
        </p:grpSpPr>
        <p:pic>
          <p:nvPicPr>
            <p:cNvPr id="154" name="Google Shape;154;p24"/>
            <p:cNvPicPr preferRelativeResize="0"/>
            <p:nvPr/>
          </p:nvPicPr>
          <p:blipFill>
            <a:blip r:embed="rId4">
              <a:alphaModFix/>
            </a:blip>
            <a:stretch>
              <a:fillRect/>
            </a:stretch>
          </p:blipFill>
          <p:spPr>
            <a:xfrm>
              <a:off x="234350" y="2720725"/>
              <a:ext cx="1066800" cy="914400"/>
            </a:xfrm>
            <a:prstGeom prst="rect">
              <a:avLst/>
            </a:prstGeom>
            <a:noFill/>
            <a:ln>
              <a:noFill/>
            </a:ln>
          </p:spPr>
        </p:pic>
        <p:sp>
          <p:nvSpPr>
            <p:cNvPr id="155" name="Google Shape;155;p24"/>
            <p:cNvSpPr txBox="1"/>
            <p:nvPr/>
          </p:nvSpPr>
          <p:spPr>
            <a:xfrm>
              <a:off x="170908" y="2474200"/>
              <a:ext cx="13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rPr>
                <a:t>Few Seconds</a:t>
              </a:r>
              <a:endParaRPr b="1">
                <a:solidFill>
                  <a:srgbClr val="38761D"/>
                </a:solidFill>
              </a:endParaRPr>
            </a:p>
          </p:txBody>
        </p:sp>
      </p:grpSp>
      <p:sp>
        <p:nvSpPr>
          <p:cNvPr id="156" name="Google Shape;156;p24"/>
          <p:cNvSpPr txBox="1"/>
          <p:nvPr/>
        </p:nvSpPr>
        <p:spPr>
          <a:xfrm>
            <a:off x="2211925" y="1179125"/>
            <a:ext cx="1521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t>NFV</a:t>
            </a:r>
            <a:endParaRPr b="1" sz="3300"/>
          </a:p>
        </p:txBody>
      </p:sp>
      <p:sp>
        <p:nvSpPr>
          <p:cNvPr id="157" name="Google Shape;157;p24"/>
          <p:cNvSpPr txBox="1"/>
          <p:nvPr/>
        </p:nvSpPr>
        <p:spPr>
          <a:xfrm>
            <a:off x="4724400" y="2016100"/>
            <a:ext cx="2925900" cy="1800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IP Allocation</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Policy Opening</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Routing Changes</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Bandwidth Allocation</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End to End Reachability </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Service Testing</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cxnSp>
        <p:nvCxnSpPr>
          <p:cNvPr id="158" name="Google Shape;158;p24"/>
          <p:cNvCxnSpPr/>
          <p:nvPr/>
        </p:nvCxnSpPr>
        <p:spPr>
          <a:xfrm>
            <a:off x="4378675" y="453850"/>
            <a:ext cx="0" cy="4189500"/>
          </a:xfrm>
          <a:prstGeom prst="straightConnector1">
            <a:avLst/>
          </a:prstGeom>
          <a:noFill/>
          <a:ln cap="flat" cmpd="sng" w="19050">
            <a:solidFill>
              <a:schemeClr val="dk2"/>
            </a:solidFill>
            <a:prstDash val="dash"/>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cxnSp>
      <p:sp>
        <p:nvSpPr>
          <p:cNvPr id="159" name="Google Shape;159;p24"/>
          <p:cNvSpPr txBox="1"/>
          <p:nvPr>
            <p:ph type="title"/>
          </p:nvPr>
        </p:nvSpPr>
        <p:spPr>
          <a:xfrm>
            <a:off x="311700" y="180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1155CC"/>
                </a:solidFill>
                <a:highlight>
                  <a:srgbClr val="FFFFFF"/>
                </a:highlight>
              </a:rPr>
              <a:t>SDN </a:t>
            </a:r>
            <a:endParaRPr b="1" sz="1929">
              <a:solidFill>
                <a:srgbClr val="1155CC"/>
              </a:solidFill>
              <a:highlight>
                <a:srgbClr val="FFFFFF"/>
              </a:highlight>
            </a:endParaRPr>
          </a:p>
        </p:txBody>
      </p:sp>
      <p:sp>
        <p:nvSpPr>
          <p:cNvPr id="160" name="Google Shape;160;p24"/>
          <p:cNvSpPr txBox="1"/>
          <p:nvPr/>
        </p:nvSpPr>
        <p:spPr>
          <a:xfrm>
            <a:off x="134356" y="4051692"/>
            <a:ext cx="41664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solidFill>
                  <a:schemeClr val="dk1"/>
                </a:solidFill>
              </a:rPr>
              <a:t>Well , We have seen NFV helps in Virtualizing networks which help us in rapid deployment &amp; ultimately reduces New Service / New Node Creation time to few seconds . For example , We can create vMSC or vMME in few seconds &amp; make it ready with help of Orchestrator &amp; Automation. But the another problem is Network connectivity .</a:t>
            </a:r>
            <a:endParaRPr sz="1100">
              <a:solidFill>
                <a:schemeClr val="dk1"/>
              </a:solidFill>
            </a:endParaRPr>
          </a:p>
        </p:txBody>
      </p:sp>
      <p:grpSp>
        <p:nvGrpSpPr>
          <p:cNvPr id="161" name="Google Shape;161;p24"/>
          <p:cNvGrpSpPr/>
          <p:nvPr/>
        </p:nvGrpSpPr>
        <p:grpSpPr>
          <a:xfrm>
            <a:off x="4995500" y="688225"/>
            <a:ext cx="4015900" cy="1237988"/>
            <a:chOff x="4995500" y="688225"/>
            <a:chExt cx="4015900" cy="1237988"/>
          </a:xfrm>
        </p:grpSpPr>
        <p:sp>
          <p:nvSpPr>
            <p:cNvPr id="162" name="Google Shape;162;p24"/>
            <p:cNvSpPr/>
            <p:nvPr/>
          </p:nvSpPr>
          <p:spPr>
            <a:xfrm>
              <a:off x="4995500" y="688225"/>
              <a:ext cx="1903500" cy="455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 </a:t>
              </a:r>
              <a:r>
                <a:rPr lang="en">
                  <a:solidFill>
                    <a:schemeClr val="lt1"/>
                  </a:solidFill>
                </a:rPr>
                <a:t>Network Reachability</a:t>
              </a:r>
              <a:endParaRPr>
                <a:solidFill>
                  <a:schemeClr val="lt1"/>
                </a:solidFill>
              </a:endParaRPr>
            </a:p>
          </p:txBody>
        </p:sp>
        <p:grpSp>
          <p:nvGrpSpPr>
            <p:cNvPr id="163" name="Google Shape;163;p24"/>
            <p:cNvGrpSpPr/>
            <p:nvPr/>
          </p:nvGrpSpPr>
          <p:grpSpPr>
            <a:xfrm>
              <a:off x="5133025" y="1233513"/>
              <a:ext cx="3878375" cy="692700"/>
              <a:chOff x="5133025" y="1233513"/>
              <a:chExt cx="3878375" cy="692700"/>
            </a:xfrm>
          </p:grpSpPr>
          <p:sp>
            <p:nvSpPr>
              <p:cNvPr id="164" name="Google Shape;164;p24"/>
              <p:cNvSpPr txBox="1"/>
              <p:nvPr/>
            </p:nvSpPr>
            <p:spPr>
              <a:xfrm>
                <a:off x="5133025" y="1233513"/>
                <a:ext cx="1521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t>    ?</a:t>
                </a:r>
                <a:endParaRPr b="1" sz="3300"/>
              </a:p>
            </p:txBody>
          </p:sp>
          <p:sp>
            <p:nvSpPr>
              <p:cNvPr id="165" name="Google Shape;165;p24"/>
              <p:cNvSpPr txBox="1"/>
              <p:nvPr/>
            </p:nvSpPr>
            <p:spPr>
              <a:xfrm>
                <a:off x="6011400" y="1318263"/>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For any new Node or New Service , we need multiple things such as</a:t>
                </a:r>
                <a:endParaRPr/>
              </a:p>
            </p:txBody>
          </p:sp>
        </p:grpSp>
      </p:grpSp>
      <p:sp>
        <p:nvSpPr>
          <p:cNvPr id="166" name="Google Shape;166;p24"/>
          <p:cNvSpPr txBox="1"/>
          <p:nvPr/>
        </p:nvSpPr>
        <p:spPr>
          <a:xfrm>
            <a:off x="4650300" y="3297850"/>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All this is not automated &amp; it takes lot of time to prepare design , perform changes in every router / switch &amp; make it thru</a:t>
            </a:r>
            <a:endParaRPr/>
          </a:p>
        </p:txBody>
      </p:sp>
      <p:grpSp>
        <p:nvGrpSpPr>
          <p:cNvPr id="167" name="Google Shape;167;p24"/>
          <p:cNvGrpSpPr/>
          <p:nvPr/>
        </p:nvGrpSpPr>
        <p:grpSpPr>
          <a:xfrm>
            <a:off x="4572000" y="2087713"/>
            <a:ext cx="4363800" cy="2647988"/>
            <a:chOff x="4572000" y="2087713"/>
            <a:chExt cx="4363800" cy="2647988"/>
          </a:xfrm>
        </p:grpSpPr>
        <p:pic>
          <p:nvPicPr>
            <p:cNvPr id="168" name="Google Shape;168;p24"/>
            <p:cNvPicPr preferRelativeResize="0"/>
            <p:nvPr/>
          </p:nvPicPr>
          <p:blipFill>
            <a:blip r:embed="rId5">
              <a:alphaModFix/>
            </a:blip>
            <a:stretch>
              <a:fillRect/>
            </a:stretch>
          </p:blipFill>
          <p:spPr>
            <a:xfrm>
              <a:off x="7670538" y="2087713"/>
              <a:ext cx="1162050" cy="1543050"/>
            </a:xfrm>
            <a:prstGeom prst="rect">
              <a:avLst/>
            </a:prstGeom>
            <a:noFill/>
            <a:ln>
              <a:noFill/>
            </a:ln>
          </p:spPr>
        </p:pic>
        <p:sp>
          <p:nvSpPr>
            <p:cNvPr id="169" name="Google Shape;169;p24"/>
            <p:cNvSpPr txBox="1"/>
            <p:nvPr/>
          </p:nvSpPr>
          <p:spPr>
            <a:xfrm>
              <a:off x="4572000" y="4212500"/>
              <a:ext cx="436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In typical scenarios , This make take few days or week to finish IP Routing &amp; enabling end to end reachability of all required links . </a:t>
              </a:r>
              <a:endParaRPr/>
            </a:p>
          </p:txBody>
        </p:sp>
      </p:grpSp>
      <p:sp>
        <p:nvSpPr>
          <p:cNvPr id="170" name="Google Shape;170;p24"/>
          <p:cNvSpPr txBox="1"/>
          <p:nvPr/>
        </p:nvSpPr>
        <p:spPr>
          <a:xfrm>
            <a:off x="4564964" y="4643350"/>
            <a:ext cx="445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SDN helps us here by making this routing / switching network flexible &amp; programmable</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5"/>
          <p:cNvPicPr preferRelativeResize="0"/>
          <p:nvPr/>
        </p:nvPicPr>
        <p:blipFill rotWithShape="1">
          <a:blip r:embed="rId3">
            <a:alphaModFix/>
          </a:blip>
          <a:srcRect b="20216" l="21305" r="19905" t="25483"/>
          <a:stretch/>
        </p:blipFill>
        <p:spPr>
          <a:xfrm>
            <a:off x="3909475" y="-48600"/>
            <a:ext cx="5227624" cy="2714675"/>
          </a:xfrm>
          <a:prstGeom prst="rect">
            <a:avLst/>
          </a:prstGeom>
          <a:noFill/>
          <a:ln>
            <a:noFill/>
          </a:ln>
        </p:spPr>
      </p:pic>
      <p:sp>
        <p:nvSpPr>
          <p:cNvPr id="176" name="Google Shape;176;p25"/>
          <p:cNvSpPr txBox="1"/>
          <p:nvPr>
            <p:ph type="title"/>
          </p:nvPr>
        </p:nvSpPr>
        <p:spPr>
          <a:xfrm>
            <a:off x="311700" y="180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Traditional Network</a:t>
            </a:r>
            <a:r>
              <a:rPr b="1" lang="en" sz="1929">
                <a:solidFill>
                  <a:srgbClr val="1155CC"/>
                </a:solidFill>
                <a:highlight>
                  <a:srgbClr val="FFFFFF"/>
                </a:highlight>
              </a:rPr>
              <a:t> </a:t>
            </a:r>
            <a:endParaRPr/>
          </a:p>
        </p:txBody>
      </p:sp>
      <p:pic>
        <p:nvPicPr>
          <p:cNvPr id="177" name="Google Shape;177;p25"/>
          <p:cNvPicPr preferRelativeResize="0"/>
          <p:nvPr/>
        </p:nvPicPr>
        <p:blipFill rotWithShape="1">
          <a:blip r:embed="rId4">
            <a:alphaModFix/>
          </a:blip>
          <a:srcRect b="18094" l="21462" r="19084" t="25219"/>
          <a:stretch/>
        </p:blipFill>
        <p:spPr>
          <a:xfrm>
            <a:off x="0" y="1942500"/>
            <a:ext cx="6073250" cy="3255650"/>
          </a:xfrm>
          <a:prstGeom prst="rect">
            <a:avLst/>
          </a:prstGeom>
          <a:noFill/>
          <a:ln>
            <a:noFill/>
          </a:ln>
        </p:spPr>
      </p:pic>
      <p:sp>
        <p:nvSpPr>
          <p:cNvPr id="178" name="Google Shape;178;p25"/>
          <p:cNvSpPr txBox="1"/>
          <p:nvPr/>
        </p:nvSpPr>
        <p:spPr>
          <a:xfrm>
            <a:off x="5851075" y="3271858"/>
            <a:ext cx="32859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solidFill>
                  <a:srgbClr val="F9F4F4"/>
                </a:solidFill>
                <a:highlight>
                  <a:schemeClr val="dk1"/>
                </a:highlight>
              </a:rPr>
              <a:t>I</a:t>
            </a:r>
            <a:r>
              <a:rPr lang="en" sz="1100">
                <a:solidFill>
                  <a:schemeClr val="dk1"/>
                </a:solidFill>
              </a:rPr>
              <a:t>n traditional network , mgmt plane is used for performing Operation &amp; maintenance of network . For example , We use Management plane to fetch reports , Perform Configurations , Get Alerts and Alarms</a:t>
            </a:r>
            <a:endParaRPr sz="1100">
              <a:solidFill>
                <a:schemeClr val="dk1"/>
              </a:solidFill>
            </a:endParaRPr>
          </a:p>
          <a:p>
            <a:pPr indent="0" lvl="0" marL="0" marR="0" rtl="0" algn="l">
              <a:lnSpc>
                <a:spcPct val="100000"/>
              </a:lnSpc>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None/>
            </a:pPr>
            <a:r>
              <a:rPr lang="en" sz="1100">
                <a:solidFill>
                  <a:schemeClr val="dk1"/>
                </a:solidFill>
              </a:rPr>
              <a:t>If you have to Open new route , Eventually we need to login into every router and this is quite tedious task which takes lot of time &amp; prone to errors due to manual configuration involved</a:t>
            </a:r>
            <a:endParaRPr sz="1100">
              <a:solidFill>
                <a:schemeClr val="dk1"/>
              </a:solidFill>
            </a:endParaRPr>
          </a:p>
        </p:txBody>
      </p:sp>
      <p:sp>
        <p:nvSpPr>
          <p:cNvPr id="179" name="Google Shape;179;p25"/>
          <p:cNvSpPr txBox="1"/>
          <p:nvPr/>
        </p:nvSpPr>
        <p:spPr>
          <a:xfrm>
            <a:off x="0" y="685800"/>
            <a:ext cx="4054200" cy="167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In traditional network , The role of control plane to take routing decisions . Every router is having its own brain to decide best path to route the traffic . These routing decisions are taken on basis of routes configured in router and routes learned from adjacent routers</a:t>
            </a:r>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6"/>
          <p:cNvPicPr preferRelativeResize="0"/>
          <p:nvPr/>
        </p:nvPicPr>
        <p:blipFill rotWithShape="1">
          <a:blip r:embed="rId3">
            <a:alphaModFix/>
          </a:blip>
          <a:srcRect b="9263" l="5713" r="0" t="10182"/>
          <a:stretch/>
        </p:blipFill>
        <p:spPr>
          <a:xfrm>
            <a:off x="644500" y="645075"/>
            <a:ext cx="8114224" cy="3898024"/>
          </a:xfrm>
          <a:prstGeom prst="rect">
            <a:avLst/>
          </a:prstGeom>
          <a:noFill/>
          <a:ln>
            <a:noFill/>
          </a:ln>
        </p:spPr>
      </p:pic>
      <p:sp>
        <p:nvSpPr>
          <p:cNvPr id="185" name="Google Shape;185;p26"/>
          <p:cNvSpPr/>
          <p:nvPr/>
        </p:nvSpPr>
        <p:spPr>
          <a:xfrm>
            <a:off x="334850" y="790800"/>
            <a:ext cx="1530000" cy="5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txBox="1"/>
          <p:nvPr>
            <p:ph type="title"/>
          </p:nvPr>
        </p:nvSpPr>
        <p:spPr>
          <a:xfrm>
            <a:off x="311700" y="180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SDN - Software Defined N</a:t>
            </a:r>
            <a:r>
              <a:rPr b="1" lang="en" sz="1929">
                <a:solidFill>
                  <a:srgbClr val="1155CC"/>
                </a:solidFill>
                <a:highlight>
                  <a:srgbClr val="FFFFFF"/>
                </a:highlight>
              </a:rPr>
              <a:t>etworking</a:t>
            </a:r>
            <a:endParaRPr b="1" sz="1929">
              <a:solidFill>
                <a:srgbClr val="1155CC"/>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180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SDN</a:t>
            </a:r>
            <a:r>
              <a:rPr b="1" lang="en" sz="1929">
                <a:solidFill>
                  <a:srgbClr val="1155CC"/>
                </a:solidFill>
                <a:highlight>
                  <a:srgbClr val="FFFFFF"/>
                </a:highlight>
              </a:rPr>
              <a:t> </a:t>
            </a:r>
            <a:endParaRPr/>
          </a:p>
        </p:txBody>
      </p:sp>
      <p:pic>
        <p:nvPicPr>
          <p:cNvPr id="192" name="Google Shape;192;p27"/>
          <p:cNvPicPr preferRelativeResize="0"/>
          <p:nvPr/>
        </p:nvPicPr>
        <p:blipFill rotWithShape="1">
          <a:blip r:embed="rId3">
            <a:alphaModFix/>
          </a:blip>
          <a:srcRect b="18541" l="21810" r="17788" t="33757"/>
          <a:stretch/>
        </p:blipFill>
        <p:spPr>
          <a:xfrm>
            <a:off x="311700" y="982025"/>
            <a:ext cx="8520599" cy="37830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p:nvPr/>
        </p:nvSpPr>
        <p:spPr>
          <a:xfrm>
            <a:off x="334850" y="790800"/>
            <a:ext cx="1530000" cy="5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txBox="1"/>
          <p:nvPr>
            <p:ph type="title"/>
          </p:nvPr>
        </p:nvSpPr>
        <p:spPr>
          <a:xfrm>
            <a:off x="311700" y="180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SDN &amp; NFV</a:t>
            </a:r>
            <a:r>
              <a:rPr lang="en"/>
              <a:t> </a:t>
            </a:r>
            <a:endParaRPr/>
          </a:p>
        </p:txBody>
      </p:sp>
      <p:pic>
        <p:nvPicPr>
          <p:cNvPr id="199" name="Google Shape;199;p28"/>
          <p:cNvPicPr preferRelativeResize="0"/>
          <p:nvPr/>
        </p:nvPicPr>
        <p:blipFill rotWithShape="1">
          <a:blip r:embed="rId3">
            <a:alphaModFix/>
          </a:blip>
          <a:srcRect b="12625" l="0" r="0" t="0"/>
          <a:stretch/>
        </p:blipFill>
        <p:spPr>
          <a:xfrm>
            <a:off x="1" y="708825"/>
            <a:ext cx="9144001" cy="4491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180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SDN Architecture</a:t>
            </a:r>
            <a:endParaRPr/>
          </a:p>
        </p:txBody>
      </p:sp>
      <p:pic>
        <p:nvPicPr>
          <p:cNvPr id="205" name="Google Shape;205;p29"/>
          <p:cNvPicPr preferRelativeResize="0"/>
          <p:nvPr/>
        </p:nvPicPr>
        <p:blipFill rotWithShape="1">
          <a:blip r:embed="rId3">
            <a:alphaModFix/>
          </a:blip>
          <a:srcRect b="18763" l="21684" r="31571" t="30863"/>
          <a:stretch/>
        </p:blipFill>
        <p:spPr>
          <a:xfrm>
            <a:off x="453225" y="1100500"/>
            <a:ext cx="6208026" cy="3761401"/>
          </a:xfrm>
          <a:prstGeom prst="rect">
            <a:avLst/>
          </a:prstGeom>
          <a:noFill/>
          <a:ln>
            <a:noFill/>
          </a:ln>
        </p:spPr>
      </p:pic>
      <p:pic>
        <p:nvPicPr>
          <p:cNvPr id="206" name="Google Shape;206;p29"/>
          <p:cNvPicPr preferRelativeResize="0"/>
          <p:nvPr/>
        </p:nvPicPr>
        <p:blipFill rotWithShape="1">
          <a:blip r:embed="rId3">
            <a:alphaModFix/>
          </a:blip>
          <a:srcRect b="19254" l="68266" r="17125" t="39674"/>
          <a:stretch/>
        </p:blipFill>
        <p:spPr>
          <a:xfrm>
            <a:off x="6764800" y="1273525"/>
            <a:ext cx="1940000" cy="3066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11700" y="180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NFV &amp; </a:t>
            </a:r>
            <a:r>
              <a:rPr b="1" lang="en" sz="2500">
                <a:solidFill>
                  <a:srgbClr val="1155CC"/>
                </a:solidFill>
                <a:highlight>
                  <a:srgbClr val="FFFFFF"/>
                </a:highlight>
              </a:rPr>
              <a:t>SDN</a:t>
            </a:r>
            <a:r>
              <a:rPr lang="en"/>
              <a:t> </a:t>
            </a:r>
            <a:endParaRPr/>
          </a:p>
        </p:txBody>
      </p:sp>
      <p:pic>
        <p:nvPicPr>
          <p:cNvPr id="212" name="Google Shape;212;p30"/>
          <p:cNvPicPr preferRelativeResize="0"/>
          <p:nvPr/>
        </p:nvPicPr>
        <p:blipFill rotWithShape="1">
          <a:blip r:embed="rId3">
            <a:alphaModFix/>
          </a:blip>
          <a:srcRect b="22202" l="21123" r="17470" t="48022"/>
          <a:stretch/>
        </p:blipFill>
        <p:spPr>
          <a:xfrm>
            <a:off x="261975" y="1619600"/>
            <a:ext cx="8719800" cy="2377050"/>
          </a:xfrm>
          <a:prstGeom prst="rect">
            <a:avLst/>
          </a:prstGeom>
          <a:noFill/>
          <a:ln>
            <a:noFill/>
          </a:ln>
        </p:spPr>
      </p:pic>
      <p:cxnSp>
        <p:nvCxnSpPr>
          <p:cNvPr id="213" name="Google Shape;213;p30"/>
          <p:cNvCxnSpPr/>
          <p:nvPr/>
        </p:nvCxnSpPr>
        <p:spPr>
          <a:xfrm>
            <a:off x="4683475" y="682450"/>
            <a:ext cx="0" cy="3253800"/>
          </a:xfrm>
          <a:prstGeom prst="straightConnector1">
            <a:avLst/>
          </a:prstGeom>
          <a:noFill/>
          <a:ln cap="flat" cmpd="sng" w="19050">
            <a:solidFill>
              <a:schemeClr val="dk2"/>
            </a:solidFill>
            <a:prstDash val="dash"/>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cxnSp>
      <p:sp>
        <p:nvSpPr>
          <p:cNvPr id="214" name="Google Shape;214;p30"/>
          <p:cNvSpPr/>
          <p:nvPr/>
        </p:nvSpPr>
        <p:spPr>
          <a:xfrm>
            <a:off x="2242575" y="688225"/>
            <a:ext cx="1903500" cy="455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Virtual Compute</a:t>
            </a:r>
            <a:endParaRPr>
              <a:solidFill>
                <a:schemeClr val="lt1"/>
              </a:solidFill>
            </a:endParaRPr>
          </a:p>
        </p:txBody>
      </p:sp>
      <p:sp>
        <p:nvSpPr>
          <p:cNvPr id="215" name="Google Shape;215;p30"/>
          <p:cNvSpPr/>
          <p:nvPr/>
        </p:nvSpPr>
        <p:spPr>
          <a:xfrm>
            <a:off x="5300300" y="688225"/>
            <a:ext cx="1903500" cy="455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 </a:t>
            </a:r>
            <a:r>
              <a:rPr lang="en">
                <a:solidFill>
                  <a:schemeClr val="lt1"/>
                </a:solidFill>
              </a:rPr>
              <a:t>Network Reachability</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nvSpPr>
        <p:spPr>
          <a:xfrm>
            <a:off x="304800" y="228600"/>
            <a:ext cx="82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500">
                <a:solidFill>
                  <a:srgbClr val="1155CC"/>
                </a:solidFill>
                <a:highlight>
                  <a:srgbClr val="FFFFFF"/>
                </a:highlight>
              </a:rPr>
              <a:t>Orchestration</a:t>
            </a:r>
            <a:endParaRPr b="1" sz="2500">
              <a:solidFill>
                <a:srgbClr val="1155CC"/>
              </a:solidFill>
              <a:highlight>
                <a:srgbClr val="FFFFFF"/>
              </a:highlight>
            </a:endParaRPr>
          </a:p>
        </p:txBody>
      </p:sp>
      <p:sp>
        <p:nvSpPr>
          <p:cNvPr id="221" name="Google Shape;221;p31"/>
          <p:cNvSpPr txBox="1"/>
          <p:nvPr/>
        </p:nvSpPr>
        <p:spPr>
          <a:xfrm>
            <a:off x="381000" y="1143000"/>
            <a:ext cx="7959300" cy="445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1"/>
                </a:solidFill>
              </a:rPr>
              <a:t>Orchestration is the execution of the operational and functional processes involved in creating and delivering an end-to-end service.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rPr lang="en">
                <a:solidFill>
                  <a:schemeClr val="dk1"/>
                </a:solidFill>
              </a:rPr>
              <a:t>Network orchestration is network automation across multiple types of infrastructure devices, network domains, and even multi-vendor systems in a network. More specifically, orchestration can be policy-based or event-driven automation through programmatic interfaces like RESTful APIs enabled by third party software or within a single integrated end to end network infrastructure solution.</a:t>
            </a:r>
            <a:endParaRPr>
              <a:solidFill>
                <a:schemeClr val="dk1"/>
              </a:solidFill>
            </a:endParaRPr>
          </a:p>
          <a:p>
            <a:pPr indent="0" lvl="0" marL="0" rtl="0" algn="l">
              <a:spcBef>
                <a:spcPts val="0"/>
              </a:spcBef>
              <a:spcAft>
                <a:spcPts val="0"/>
              </a:spcAft>
              <a:buNone/>
            </a:pPr>
            <a:r>
              <a:t/>
            </a:r>
            <a:endParaRPr b="1" sz="2500">
              <a:solidFill>
                <a:srgbClr val="1155CC"/>
              </a:solidFill>
              <a:highlight>
                <a:schemeClr val="lt1"/>
              </a:highlight>
            </a:endParaRPr>
          </a:p>
          <a:p>
            <a:pPr indent="0" lvl="0" marL="0" rtl="0" algn="l">
              <a:spcBef>
                <a:spcPts val="0"/>
              </a:spcBef>
              <a:spcAft>
                <a:spcPts val="0"/>
              </a:spcAft>
              <a:buNone/>
            </a:pPr>
            <a:r>
              <a:rPr b="1" lang="en" sz="1500">
                <a:solidFill>
                  <a:schemeClr val="dk1"/>
                </a:solidFill>
                <a:highlight>
                  <a:schemeClr val="lt1"/>
                </a:highlight>
              </a:rPr>
              <a:t>Automation vs Orchestration</a:t>
            </a:r>
            <a:endParaRPr b="1"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sz="1500">
              <a:solidFill>
                <a:schemeClr val="dk1"/>
              </a:solidFill>
              <a:highlight>
                <a:schemeClr val="lt1"/>
              </a:highlight>
            </a:endParaRPr>
          </a:p>
          <a:p>
            <a:pPr indent="0" lvl="0" marL="0" marR="0" rtl="0" algn="l">
              <a:lnSpc>
                <a:spcPct val="100000"/>
              </a:lnSpc>
              <a:spcBef>
                <a:spcPts val="0"/>
              </a:spcBef>
              <a:spcAft>
                <a:spcPts val="0"/>
              </a:spcAft>
              <a:buNone/>
            </a:pPr>
            <a:r>
              <a:rPr lang="en" sz="1350">
                <a:solidFill>
                  <a:srgbClr val="4D5259"/>
                </a:solidFill>
                <a:highlight>
                  <a:srgbClr val="FFFFFF"/>
                </a:highlight>
              </a:rPr>
              <a:t>• </a:t>
            </a:r>
            <a:r>
              <a:rPr lang="en">
                <a:solidFill>
                  <a:schemeClr val="dk1"/>
                </a:solidFill>
              </a:rPr>
              <a:t>Automation is a way to eliminate the manual effort/human intervention involved in activities and bring in an ability to perform the same repeatedly, consistently and with better efficiency.</a:t>
            </a:r>
            <a:endParaRPr sz="1350">
              <a:solidFill>
                <a:srgbClr val="4D5259"/>
              </a:solidFill>
              <a:highlight>
                <a:srgbClr val="FFFFFF"/>
              </a:highlight>
            </a:endParaRPr>
          </a:p>
          <a:p>
            <a:pPr indent="0" lvl="0" marL="0" marR="0" rtl="0" algn="l">
              <a:lnSpc>
                <a:spcPct val="100000"/>
              </a:lnSpc>
              <a:spcBef>
                <a:spcPts val="0"/>
              </a:spcBef>
              <a:spcAft>
                <a:spcPts val="0"/>
              </a:spcAft>
              <a:buNone/>
            </a:pPr>
            <a:r>
              <a:t/>
            </a:r>
            <a:endParaRPr sz="1350">
              <a:solidFill>
                <a:srgbClr val="4D5259"/>
              </a:solidFill>
              <a:highlight>
                <a:srgbClr val="FFFFFF"/>
              </a:highlight>
            </a:endParaRPr>
          </a:p>
          <a:p>
            <a:pPr indent="0" lvl="0" marL="0" marR="0" rtl="0" algn="l">
              <a:lnSpc>
                <a:spcPct val="100000"/>
              </a:lnSpc>
              <a:spcBef>
                <a:spcPts val="0"/>
              </a:spcBef>
              <a:spcAft>
                <a:spcPts val="0"/>
              </a:spcAft>
              <a:buNone/>
            </a:pPr>
            <a:r>
              <a:rPr lang="en" sz="1350">
                <a:solidFill>
                  <a:srgbClr val="4D5259"/>
                </a:solidFill>
                <a:highlight>
                  <a:srgbClr val="FFFFFF"/>
                </a:highlight>
              </a:rPr>
              <a:t> • </a:t>
            </a:r>
            <a:r>
              <a:rPr lang="en">
                <a:solidFill>
                  <a:schemeClr val="dk1"/>
                </a:solidFill>
              </a:rPr>
              <a:t>Orchestration is executing the automation/manual ability of various modules in harmony as a consolidated process or workflow to accomplish the desired tasks.</a:t>
            </a:r>
            <a:endParaRPr>
              <a:solidFill>
                <a:schemeClr val="dk1"/>
              </a:solidFill>
            </a:endParaRPr>
          </a:p>
          <a:p>
            <a:pPr indent="0" lvl="0" marL="0" marR="0" rtl="0" algn="l">
              <a:lnSpc>
                <a:spcPct val="100000"/>
              </a:lnSpc>
              <a:spcBef>
                <a:spcPts val="0"/>
              </a:spcBef>
              <a:spcAft>
                <a:spcPts val="0"/>
              </a:spcAft>
              <a:buNone/>
            </a:pPr>
            <a:r>
              <a:rPr lang="en">
                <a:solidFill>
                  <a:schemeClr val="dk1"/>
                </a:solidFill>
              </a:rPr>
              <a:t> Example : Managing lifecyle of a E2E service</a:t>
            </a:r>
            <a:endParaRPr>
              <a:solidFill>
                <a:schemeClr val="dk1"/>
              </a:solidFill>
            </a:endParaRPr>
          </a:p>
          <a:p>
            <a:pPr indent="0" lvl="0" marL="0" rtl="0" algn="l">
              <a:spcBef>
                <a:spcPts val="0"/>
              </a:spcBef>
              <a:spcAft>
                <a:spcPts val="0"/>
              </a:spcAft>
              <a:buNone/>
            </a:pPr>
            <a:r>
              <a:t/>
            </a:r>
            <a:endParaRPr sz="1350">
              <a:solidFill>
                <a:srgbClr val="4D5259"/>
              </a:solidFill>
              <a:highlight>
                <a:srgbClr val="FFFFFF"/>
              </a:highlight>
            </a:endParaRPr>
          </a:p>
          <a:p>
            <a:pPr indent="0" lvl="0" marL="0" rtl="0" algn="l">
              <a:spcBef>
                <a:spcPts val="0"/>
              </a:spcBef>
              <a:spcAft>
                <a:spcPts val="0"/>
              </a:spcAft>
              <a:buNone/>
            </a:pPr>
            <a:r>
              <a:t/>
            </a:r>
            <a:endParaRPr sz="1350">
              <a:solidFill>
                <a:srgbClr val="4D5259"/>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990"/>
              <a:buFont typeface="Arial"/>
              <a:buNone/>
            </a:pPr>
            <a:r>
              <a:rPr b="1" lang="en" sz="2500">
                <a:solidFill>
                  <a:srgbClr val="1155CC"/>
                </a:solidFill>
                <a:highlight>
                  <a:srgbClr val="FFFFFF"/>
                </a:highlight>
              </a:rPr>
              <a:t>Issues</a:t>
            </a:r>
            <a:endParaRPr b="1" sz="2500">
              <a:solidFill>
                <a:srgbClr val="1155CC"/>
              </a:solidFill>
              <a:highlight>
                <a:srgbClr val="FFFFFF"/>
              </a:highlight>
            </a:endParaRPr>
          </a:p>
          <a:p>
            <a:pPr indent="0" lvl="0" marL="0" rtl="0" algn="l">
              <a:spcBef>
                <a:spcPts val="1500"/>
              </a:spcBef>
              <a:spcAft>
                <a:spcPts val="0"/>
              </a:spcAft>
              <a:buSzPts val="990"/>
              <a:buNone/>
            </a:pPr>
            <a:r>
              <a:t/>
            </a:r>
            <a:endParaRPr sz="2500">
              <a:solidFill>
                <a:srgbClr val="1155CC"/>
              </a:solidFill>
            </a:endParaRPr>
          </a:p>
        </p:txBody>
      </p:sp>
      <p:sp>
        <p:nvSpPr>
          <p:cNvPr id="60" name="Google Shape;60;p14"/>
          <p:cNvSpPr txBox="1"/>
          <p:nvPr>
            <p:ph idx="1" type="body"/>
          </p:nvPr>
        </p:nvSpPr>
        <p:spPr>
          <a:xfrm>
            <a:off x="311700" y="1152475"/>
            <a:ext cx="8775600" cy="3990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304351"/>
              </a:buClr>
              <a:buSzPts val="1200"/>
              <a:buChar char="●"/>
            </a:pPr>
            <a:r>
              <a:rPr lang="en" sz="1200">
                <a:solidFill>
                  <a:srgbClr val="304351"/>
                </a:solidFill>
                <a:highlight>
                  <a:srgbClr val="FFFFFF"/>
                </a:highlight>
              </a:rPr>
              <a:t>A major roadblock many organizations face in the drive for efficiency is that their </a:t>
            </a:r>
            <a:r>
              <a:rPr b="1" lang="en" sz="1200">
                <a:solidFill>
                  <a:srgbClr val="304351"/>
                </a:solidFill>
                <a:highlight>
                  <a:srgbClr val="FFFFFF"/>
                </a:highlight>
              </a:rPr>
              <a:t>network is far more difficult to manage</a:t>
            </a:r>
            <a:r>
              <a:rPr lang="en" sz="1200">
                <a:solidFill>
                  <a:srgbClr val="304351"/>
                </a:solidFill>
                <a:highlight>
                  <a:srgbClr val="FFFFFF"/>
                </a:highlight>
              </a:rPr>
              <a:t> than ever before. </a:t>
            </a:r>
            <a:endParaRPr sz="1200">
              <a:solidFill>
                <a:srgbClr val="304351"/>
              </a:solidFill>
              <a:highlight>
                <a:srgbClr val="FFFFFF"/>
              </a:highlight>
            </a:endParaRPr>
          </a:p>
          <a:p>
            <a:pPr indent="-304800" lvl="0" marL="457200" rtl="0" algn="l">
              <a:spcBef>
                <a:spcPts val="0"/>
              </a:spcBef>
              <a:spcAft>
                <a:spcPts val="0"/>
              </a:spcAft>
              <a:buClr>
                <a:srgbClr val="304351"/>
              </a:buClr>
              <a:buSzPts val="1200"/>
              <a:buChar char="●"/>
            </a:pPr>
            <a:r>
              <a:rPr lang="en" sz="1200">
                <a:solidFill>
                  <a:srgbClr val="304351"/>
                </a:solidFill>
                <a:highlight>
                  <a:srgbClr val="FFFFFF"/>
                </a:highlight>
              </a:rPr>
              <a:t>Distributed workloads and distributed IT resources have led to </a:t>
            </a:r>
            <a:r>
              <a:rPr b="1" lang="en" sz="1200">
                <a:solidFill>
                  <a:srgbClr val="304351"/>
                </a:solidFill>
                <a:highlight>
                  <a:srgbClr val="FFFFFF"/>
                </a:highlight>
              </a:rPr>
              <a:t>extremely complex configurations and poor visibility across the network. </a:t>
            </a:r>
            <a:endParaRPr b="1" sz="1200">
              <a:solidFill>
                <a:srgbClr val="304351"/>
              </a:solidFill>
              <a:highlight>
                <a:srgbClr val="FFFFFF"/>
              </a:highlight>
            </a:endParaRPr>
          </a:p>
          <a:p>
            <a:pPr indent="-304800" lvl="0" marL="457200" rtl="0" algn="l">
              <a:spcBef>
                <a:spcPts val="0"/>
              </a:spcBef>
              <a:spcAft>
                <a:spcPts val="0"/>
              </a:spcAft>
              <a:buClr>
                <a:srgbClr val="304351"/>
              </a:buClr>
              <a:buSzPts val="1200"/>
              <a:buChar char="●"/>
            </a:pPr>
            <a:r>
              <a:rPr lang="en" sz="1200">
                <a:solidFill>
                  <a:srgbClr val="304351"/>
                </a:solidFill>
                <a:highlight>
                  <a:srgbClr val="FFFFFF"/>
                </a:highlight>
              </a:rPr>
              <a:t>Much of the management work on these </a:t>
            </a:r>
            <a:r>
              <a:rPr b="1" lang="en" sz="1200">
                <a:solidFill>
                  <a:srgbClr val="304351"/>
                </a:solidFill>
                <a:highlight>
                  <a:srgbClr val="FFFFFF"/>
                </a:highlight>
              </a:rPr>
              <a:t>networks has traditionally been performed manually,</a:t>
            </a:r>
            <a:r>
              <a:rPr lang="en" sz="1200">
                <a:solidFill>
                  <a:srgbClr val="304351"/>
                </a:solidFill>
                <a:highlight>
                  <a:srgbClr val="FFFFFF"/>
                </a:highlight>
              </a:rPr>
              <a:t> via </a:t>
            </a:r>
            <a:r>
              <a:rPr b="1" lang="en" sz="1200">
                <a:solidFill>
                  <a:srgbClr val="304351"/>
                </a:solidFill>
                <a:highlight>
                  <a:srgbClr val="FFFFFF"/>
                </a:highlight>
              </a:rPr>
              <a:t>command-line</a:t>
            </a:r>
            <a:r>
              <a:rPr lang="en" sz="1200">
                <a:solidFill>
                  <a:srgbClr val="304351"/>
                </a:solidFill>
                <a:highlight>
                  <a:srgbClr val="FFFFFF"/>
                </a:highlight>
              </a:rPr>
              <a:t> entry. That’s proved to be tedious, costly, unnecessarily rigid, and prone to error. </a:t>
            </a:r>
            <a:endParaRPr sz="1200">
              <a:solidFill>
                <a:srgbClr val="304351"/>
              </a:solidFill>
              <a:highlight>
                <a:srgbClr val="FFFFFF"/>
              </a:highlight>
            </a:endParaRPr>
          </a:p>
          <a:p>
            <a:pPr indent="-304800" lvl="0" marL="457200" marR="0" rtl="0" algn="l">
              <a:lnSpc>
                <a:spcPct val="150000"/>
              </a:lnSpc>
              <a:spcBef>
                <a:spcPts val="0"/>
              </a:spcBef>
              <a:spcAft>
                <a:spcPts val="0"/>
              </a:spcAft>
              <a:buClr>
                <a:srgbClr val="304351"/>
              </a:buClr>
              <a:buSzPts val="1200"/>
              <a:buChar char="●"/>
            </a:pPr>
            <a:r>
              <a:rPr lang="en" sz="1200">
                <a:solidFill>
                  <a:srgbClr val="304351"/>
                </a:solidFill>
                <a:highlight>
                  <a:srgbClr val="FFFFFF"/>
                </a:highlight>
              </a:rPr>
              <a:t>Complex, hard-to-manage networks are </a:t>
            </a:r>
            <a:r>
              <a:rPr b="1" lang="en" sz="1200">
                <a:solidFill>
                  <a:srgbClr val="304351"/>
                </a:solidFill>
                <a:highlight>
                  <a:srgbClr val="FFFFFF"/>
                </a:highlight>
              </a:rPr>
              <a:t>hindering business innovation,</a:t>
            </a:r>
            <a:r>
              <a:rPr lang="en" sz="1200">
                <a:solidFill>
                  <a:srgbClr val="304351"/>
                </a:solidFill>
                <a:highlight>
                  <a:srgbClr val="FFFFFF"/>
                </a:highlight>
              </a:rPr>
              <a:t> making critical security improvements more difficult, and driving up costs. These set of drawbacks has naturally led to a search for better approaches.</a:t>
            </a:r>
            <a:endParaRPr sz="1200">
              <a:solidFill>
                <a:srgbClr val="304351"/>
              </a:solidFill>
              <a:highlight>
                <a:srgbClr val="FFFFFF"/>
              </a:highlight>
            </a:endParaRPr>
          </a:p>
          <a:p>
            <a:pPr indent="-304800" lvl="0" marL="457200" marR="0" rtl="0" algn="l">
              <a:lnSpc>
                <a:spcPct val="150000"/>
              </a:lnSpc>
              <a:spcBef>
                <a:spcPts val="0"/>
              </a:spcBef>
              <a:spcAft>
                <a:spcPts val="0"/>
              </a:spcAft>
              <a:buClr>
                <a:srgbClr val="304351"/>
              </a:buClr>
              <a:buSzPts val="1200"/>
              <a:buChar char="●"/>
            </a:pPr>
            <a:r>
              <a:rPr lang="en" sz="1200">
                <a:solidFill>
                  <a:srgbClr val="304351"/>
                </a:solidFill>
                <a:highlight>
                  <a:srgbClr val="FFFFFF"/>
                </a:highlight>
              </a:rPr>
              <a:t>Increased </a:t>
            </a:r>
            <a:r>
              <a:rPr b="1" lang="en" sz="1200">
                <a:solidFill>
                  <a:srgbClr val="304351"/>
                </a:solidFill>
                <a:highlight>
                  <a:srgbClr val="FFFFFF"/>
                </a:highlight>
              </a:rPr>
              <a:t>Capex and Opex</a:t>
            </a:r>
            <a:endParaRPr b="1" sz="1200">
              <a:solidFill>
                <a:srgbClr val="304351"/>
              </a:solidFill>
              <a:highlight>
                <a:srgbClr val="FFFFFF"/>
              </a:highlight>
            </a:endParaRPr>
          </a:p>
          <a:p>
            <a:pPr indent="-304800" lvl="0" marL="457200" marR="0" rtl="0" algn="l">
              <a:lnSpc>
                <a:spcPct val="150000"/>
              </a:lnSpc>
              <a:spcBef>
                <a:spcPts val="0"/>
              </a:spcBef>
              <a:spcAft>
                <a:spcPts val="0"/>
              </a:spcAft>
              <a:buClr>
                <a:srgbClr val="304351"/>
              </a:buClr>
              <a:buSzPts val="1200"/>
              <a:buChar char="●"/>
            </a:pPr>
            <a:r>
              <a:rPr lang="en" sz="1200">
                <a:solidFill>
                  <a:srgbClr val="304351"/>
                </a:solidFill>
                <a:highlight>
                  <a:srgbClr val="FFFFFF"/>
                </a:highlight>
              </a:rPr>
              <a:t>Huge </a:t>
            </a:r>
            <a:r>
              <a:rPr b="1" lang="en" sz="1200">
                <a:solidFill>
                  <a:srgbClr val="304351"/>
                </a:solidFill>
                <a:highlight>
                  <a:srgbClr val="FFFFFF"/>
                </a:highlight>
              </a:rPr>
              <a:t>manual efforts </a:t>
            </a:r>
            <a:r>
              <a:rPr lang="en" sz="1200">
                <a:solidFill>
                  <a:srgbClr val="304351"/>
                </a:solidFill>
                <a:highlight>
                  <a:srgbClr val="FFFFFF"/>
                </a:highlight>
              </a:rPr>
              <a:t>involved </a:t>
            </a:r>
            <a:endParaRPr sz="1100">
              <a:solidFill>
                <a:schemeClr val="dk1"/>
              </a:solidFill>
            </a:endParaRPr>
          </a:p>
          <a:p>
            <a:pPr indent="0" lvl="0" marL="0" rtl="0" algn="l">
              <a:spcBef>
                <a:spcPts val="1800"/>
              </a:spcBef>
              <a:spcAft>
                <a:spcPts val="1200"/>
              </a:spcAft>
              <a:buNone/>
            </a:pPr>
            <a:r>
              <a:t/>
            </a:r>
            <a:endParaRPr sz="1200">
              <a:solidFill>
                <a:srgbClr val="30435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nvSpPr>
        <p:spPr>
          <a:xfrm>
            <a:off x="304800" y="228600"/>
            <a:ext cx="8238600" cy="954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2500">
                <a:solidFill>
                  <a:srgbClr val="1155CC"/>
                </a:solidFill>
                <a:highlight>
                  <a:schemeClr val="lt1"/>
                </a:highlight>
              </a:rPr>
              <a:t>Orchestration vs </a:t>
            </a:r>
            <a:r>
              <a:rPr b="1" lang="en" sz="2500">
                <a:solidFill>
                  <a:srgbClr val="1155CC"/>
                </a:solidFill>
                <a:highlight>
                  <a:srgbClr val="FFFFFF"/>
                </a:highlight>
              </a:rPr>
              <a:t>Automation</a:t>
            </a:r>
            <a:endParaRPr b="1" sz="2500">
              <a:solidFill>
                <a:srgbClr val="1155CC"/>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b="1" sz="2500">
              <a:solidFill>
                <a:srgbClr val="1155CC"/>
              </a:solidFill>
              <a:highlight>
                <a:srgbClr val="FFFFFF"/>
              </a:highlight>
            </a:endParaRPr>
          </a:p>
        </p:txBody>
      </p:sp>
      <p:sp>
        <p:nvSpPr>
          <p:cNvPr id="227" name="Google Shape;227;p32"/>
          <p:cNvSpPr txBox="1"/>
          <p:nvPr/>
        </p:nvSpPr>
        <p:spPr>
          <a:xfrm>
            <a:off x="381000" y="990600"/>
            <a:ext cx="7959300" cy="403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300">
                <a:solidFill>
                  <a:schemeClr val="dk1"/>
                </a:solidFill>
              </a:rPr>
              <a:t>Network orchestration is a more advanced level of network automation. You can think of network automation handling low-level single tasks, whereas network orchestration manages high-level sequences of inter-dependent tasks across multiple systems.</a:t>
            </a:r>
            <a:endParaRPr sz="1300">
              <a:solidFill>
                <a:schemeClr val="dk1"/>
              </a:solidFill>
            </a:endParaRPr>
          </a:p>
          <a:p>
            <a:pPr indent="0" lvl="0" marL="0" marR="0" rtl="0" algn="l">
              <a:lnSpc>
                <a:spcPct val="100000"/>
              </a:lnSpc>
              <a:spcBef>
                <a:spcPts val="0"/>
              </a:spcBef>
              <a:spcAft>
                <a:spcPts val="0"/>
              </a:spcAft>
              <a:buNone/>
            </a:pPr>
            <a:r>
              <a:t/>
            </a:r>
            <a:endParaRPr sz="1300">
              <a:solidFill>
                <a:schemeClr val="dk1"/>
              </a:solidFill>
            </a:endParaRPr>
          </a:p>
          <a:p>
            <a:pPr indent="0" lvl="0" marL="0" marR="0" rtl="0" algn="l">
              <a:lnSpc>
                <a:spcPct val="100000"/>
              </a:lnSpc>
              <a:spcBef>
                <a:spcPts val="0"/>
              </a:spcBef>
              <a:spcAft>
                <a:spcPts val="0"/>
              </a:spcAft>
              <a:buNone/>
            </a:pPr>
            <a:r>
              <a:rPr lang="en" sz="1300">
                <a:solidFill>
                  <a:schemeClr val="dk1"/>
                </a:solidFill>
              </a:rPr>
              <a:t>Network automation is often somewhat linear. Since orchestration is more network-aware, it executes workflows based on device states and configurations. </a:t>
            </a:r>
            <a:endParaRPr sz="1300">
              <a:solidFill>
                <a:schemeClr val="dk1"/>
              </a:solidFill>
            </a:endParaRPr>
          </a:p>
          <a:p>
            <a:pPr indent="0" lvl="0" marL="0" rtl="0" algn="l">
              <a:lnSpc>
                <a:spcPct val="125000"/>
              </a:lnSpc>
              <a:spcBef>
                <a:spcPts val="1500"/>
              </a:spcBef>
              <a:spcAft>
                <a:spcPts val="0"/>
              </a:spcAft>
              <a:buClr>
                <a:schemeClr val="dk1"/>
              </a:buClr>
              <a:buSzPts val="1100"/>
              <a:buFont typeface="Arial"/>
              <a:buNone/>
            </a:pPr>
            <a:r>
              <a:rPr b="1" lang="en" sz="1700">
                <a:solidFill>
                  <a:srgbClr val="333333"/>
                </a:solidFill>
                <a:highlight>
                  <a:srgbClr val="FFFFFF"/>
                </a:highlight>
              </a:rPr>
              <a:t>Network orchestration use cases</a:t>
            </a:r>
            <a:endParaRPr b="1" sz="1700">
              <a:solidFill>
                <a:srgbClr val="333333"/>
              </a:solidFill>
              <a:highlight>
                <a:srgbClr val="FFFFFF"/>
              </a:highlight>
            </a:endParaRPr>
          </a:p>
          <a:p>
            <a:pPr indent="0" lvl="0" marL="50800" rtl="0" algn="l">
              <a:lnSpc>
                <a:spcPct val="152500"/>
              </a:lnSpc>
              <a:spcBef>
                <a:spcPts val="800"/>
              </a:spcBef>
              <a:spcAft>
                <a:spcPts val="0"/>
              </a:spcAft>
              <a:buClr>
                <a:schemeClr val="dk1"/>
              </a:buClr>
              <a:buSzPts val="1100"/>
              <a:buFont typeface="Arial"/>
              <a:buNone/>
            </a:pPr>
            <a:r>
              <a:rPr lang="en" sz="1300">
                <a:solidFill>
                  <a:srgbClr val="333333"/>
                </a:solidFill>
                <a:highlight>
                  <a:srgbClr val="FFFFFF"/>
                </a:highlight>
              </a:rPr>
              <a:t>Network orchestration can offer many benefits, including:</a:t>
            </a:r>
            <a:endParaRPr sz="1300">
              <a:solidFill>
                <a:srgbClr val="333333"/>
              </a:solidFill>
              <a:highlight>
                <a:srgbClr val="FFFFFF"/>
              </a:highlight>
            </a:endParaRPr>
          </a:p>
          <a:p>
            <a:pPr indent="-295275" lvl="0" marL="457200" rtl="0" algn="l">
              <a:lnSpc>
                <a:spcPct val="115000"/>
              </a:lnSpc>
              <a:spcBef>
                <a:spcPts val="800"/>
              </a:spcBef>
              <a:spcAft>
                <a:spcPts val="0"/>
              </a:spcAft>
              <a:buClr>
                <a:srgbClr val="333333"/>
              </a:buClr>
              <a:buSzPts val="1050"/>
              <a:buChar char="●"/>
            </a:pPr>
            <a:r>
              <a:rPr lang="en" sz="1050">
                <a:solidFill>
                  <a:srgbClr val="333333"/>
                </a:solidFill>
                <a:highlight>
                  <a:srgbClr val="FFFFFF"/>
                </a:highlight>
              </a:rPr>
              <a:t>Ensuring QoS policies are being followed</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Automating troubleshooting</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Auto configuration of new devices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Establishing overlays for the control plane and the forwarding plane</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Provisioning network services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Providing workflow automations</a:t>
            </a:r>
            <a:endParaRPr sz="1050">
              <a:solidFill>
                <a:srgbClr val="333333"/>
              </a:solidFill>
              <a:highlight>
                <a:srgbClr val="FFFFFF"/>
              </a:highlight>
            </a:endParaRPr>
          </a:p>
          <a:p>
            <a:pPr indent="0" lvl="0" marL="0" marR="0" rtl="0" algn="l">
              <a:lnSpc>
                <a:spcPct val="100000"/>
              </a:lnSpc>
              <a:spcBef>
                <a:spcPts val="80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155CC"/>
                </a:solidFill>
              </a:rPr>
              <a:t>ONAP Architecture</a:t>
            </a:r>
            <a:endParaRPr b="1">
              <a:solidFill>
                <a:srgbClr val="1155CC"/>
              </a:solidFill>
            </a:endParaRPr>
          </a:p>
        </p:txBody>
      </p:sp>
      <p:pic>
        <p:nvPicPr>
          <p:cNvPr id="233" name="Google Shape;233;p33"/>
          <p:cNvPicPr preferRelativeResize="0"/>
          <p:nvPr/>
        </p:nvPicPr>
        <p:blipFill>
          <a:blip r:embed="rId3">
            <a:alphaModFix/>
          </a:blip>
          <a:stretch>
            <a:fillRect/>
          </a:stretch>
        </p:blipFill>
        <p:spPr>
          <a:xfrm>
            <a:off x="778875" y="1205675"/>
            <a:ext cx="7000576" cy="3937826"/>
          </a:xfrm>
          <a:prstGeom prst="rect">
            <a:avLst/>
          </a:prstGeom>
          <a:noFill/>
          <a:ln>
            <a:noFill/>
          </a:ln>
        </p:spPr>
      </p:pic>
      <p:sp>
        <p:nvSpPr>
          <p:cNvPr id="234" name="Google Shape;234;p33"/>
          <p:cNvSpPr txBox="1"/>
          <p:nvPr/>
        </p:nvSpPr>
        <p:spPr>
          <a:xfrm>
            <a:off x="317252" y="676050"/>
            <a:ext cx="8826900" cy="117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1"/>
                </a:solidFill>
              </a:rPr>
              <a:t>The ONAP architecture consists of a </a:t>
            </a:r>
            <a:r>
              <a:rPr b="1" lang="en">
                <a:solidFill>
                  <a:schemeClr val="dk1"/>
                </a:solidFill>
              </a:rPr>
              <a:t>design time</a:t>
            </a:r>
            <a:r>
              <a:rPr lang="en">
                <a:solidFill>
                  <a:schemeClr val="dk1"/>
                </a:solidFill>
              </a:rPr>
              <a:t> and </a:t>
            </a:r>
            <a:r>
              <a:rPr b="1" lang="en">
                <a:solidFill>
                  <a:schemeClr val="dk1"/>
                </a:solidFill>
              </a:rPr>
              <a:t>run time</a:t>
            </a:r>
            <a:r>
              <a:rPr lang="en">
                <a:solidFill>
                  <a:schemeClr val="dk1"/>
                </a:solidFill>
              </a:rPr>
              <a:t> functions, as well as functions for managing ONAP itself</a:t>
            </a:r>
            <a:r>
              <a:rPr lang="en" sz="1350">
                <a:solidFill>
                  <a:srgbClr val="172B4D"/>
                </a:solidFill>
                <a:highlight>
                  <a:srgbClr val="FFFFFF"/>
                </a:highlight>
                <a:latin typeface="Courier New"/>
                <a:ea typeface="Courier New"/>
                <a:cs typeface="Courier New"/>
                <a:sym typeface="Courier New"/>
              </a:rPr>
              <a:t>.</a:t>
            </a:r>
            <a:endParaRPr sz="1350">
              <a:solidFill>
                <a:srgbClr val="172B4D"/>
              </a:solidFill>
              <a:highlight>
                <a:srgbClr val="FFFFFF"/>
              </a:highlight>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sz="1350">
              <a:solidFill>
                <a:srgbClr val="172B4D"/>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Day in the Life of ONAP</a:t>
            </a:r>
            <a:endParaRPr/>
          </a:p>
        </p:txBody>
      </p:sp>
      <p:pic>
        <p:nvPicPr>
          <p:cNvPr id="240" name="Google Shape;240;p34"/>
          <p:cNvPicPr preferRelativeResize="0"/>
          <p:nvPr/>
        </p:nvPicPr>
        <p:blipFill rotWithShape="1">
          <a:blip r:embed="rId3">
            <a:alphaModFix/>
          </a:blip>
          <a:srcRect b="12481" l="5903" r="10596" t="21581"/>
          <a:stretch/>
        </p:blipFill>
        <p:spPr>
          <a:xfrm>
            <a:off x="368350" y="1083454"/>
            <a:ext cx="7430176" cy="3298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chemeClr val="lt1"/>
                </a:highlight>
              </a:rPr>
              <a:t>DesignTime component - </a:t>
            </a:r>
            <a:r>
              <a:rPr b="1" lang="en" sz="2500">
                <a:solidFill>
                  <a:srgbClr val="1155CC"/>
                </a:solidFill>
                <a:highlight>
                  <a:schemeClr val="lt1"/>
                </a:highlight>
              </a:rPr>
              <a:t>SDC</a:t>
            </a:r>
            <a:endParaRPr/>
          </a:p>
        </p:txBody>
      </p:sp>
      <p:pic>
        <p:nvPicPr>
          <p:cNvPr id="246" name="Google Shape;246;p35"/>
          <p:cNvPicPr preferRelativeResize="0"/>
          <p:nvPr/>
        </p:nvPicPr>
        <p:blipFill>
          <a:blip r:embed="rId3">
            <a:alphaModFix/>
          </a:blip>
          <a:stretch>
            <a:fillRect/>
          </a:stretch>
        </p:blipFill>
        <p:spPr>
          <a:xfrm>
            <a:off x="83100" y="1313750"/>
            <a:ext cx="4456700" cy="3136800"/>
          </a:xfrm>
          <a:prstGeom prst="rect">
            <a:avLst/>
          </a:prstGeom>
          <a:noFill/>
          <a:ln>
            <a:noFill/>
          </a:ln>
        </p:spPr>
      </p:pic>
      <p:sp>
        <p:nvSpPr>
          <p:cNvPr id="247" name="Google Shape;247;p35"/>
          <p:cNvSpPr txBox="1"/>
          <p:nvPr/>
        </p:nvSpPr>
        <p:spPr>
          <a:xfrm>
            <a:off x="4650575" y="838200"/>
            <a:ext cx="4493400" cy="423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950">
                <a:solidFill>
                  <a:srgbClr val="172B4D"/>
                </a:solidFill>
                <a:highlight>
                  <a:srgbClr val="FFFFFF"/>
                </a:highlight>
                <a:latin typeface="Roboto"/>
                <a:ea typeface="Roboto"/>
                <a:cs typeface="Roboto"/>
                <a:sym typeface="Roboto"/>
              </a:rPr>
              <a:t>SDC is the Centralized ONAP Design Time Platform</a:t>
            </a:r>
            <a:endParaRPr sz="950">
              <a:solidFill>
                <a:srgbClr val="172B4D"/>
              </a:solidFill>
              <a:highlight>
                <a:srgbClr val="FFFFFF"/>
              </a:highlight>
              <a:latin typeface="Roboto"/>
              <a:ea typeface="Roboto"/>
              <a:cs typeface="Roboto"/>
              <a:sym typeface="Roboto"/>
            </a:endParaRPr>
          </a:p>
          <a:p>
            <a:pPr indent="-288925" lvl="0" marL="457200" rtl="0" algn="l">
              <a:lnSpc>
                <a:spcPct val="115000"/>
              </a:lnSpc>
              <a:spcBef>
                <a:spcPts val="160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SDC Provides Service Provider a seamless design time user experience</a:t>
            </a:r>
            <a:endParaRPr sz="950">
              <a:solidFill>
                <a:srgbClr val="172B4D"/>
              </a:solidFill>
              <a:highlight>
                <a:srgbClr val="FFFFFF"/>
              </a:highlight>
              <a:latin typeface="Roboto"/>
              <a:ea typeface="Roboto"/>
              <a:cs typeface="Roboto"/>
              <a:sym typeface="Roboto"/>
            </a:endParaRPr>
          </a:p>
          <a:p>
            <a:pPr indent="-288925" lvl="1" marL="9144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Allow SP to configure for its design environment including user roles and design workflows</a:t>
            </a:r>
            <a:endParaRPr sz="950">
              <a:solidFill>
                <a:srgbClr val="172B4D"/>
              </a:solidFill>
              <a:highlight>
                <a:srgbClr val="FFFFFF"/>
              </a:highlight>
              <a:latin typeface="Roboto"/>
              <a:ea typeface="Roboto"/>
              <a:cs typeface="Roboto"/>
              <a:sym typeface="Roboto"/>
            </a:endParaRPr>
          </a:p>
          <a:p>
            <a:pPr indent="-288925" lvl="1" marL="9144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Import generic ONAP management functions (MS, Flows, Policies) from ONAP developed software and SP’s adaptations (1) (2)</a:t>
            </a:r>
            <a:endParaRPr sz="950">
              <a:solidFill>
                <a:srgbClr val="172B4D"/>
              </a:solidFill>
              <a:highlight>
                <a:srgbClr val="FFFFFF"/>
              </a:highlight>
              <a:latin typeface="Roboto"/>
              <a:ea typeface="Roboto"/>
              <a:cs typeface="Roboto"/>
              <a:sym typeface="Roboto"/>
            </a:endParaRPr>
          </a:p>
          <a:p>
            <a:pPr indent="-288925" lvl="1" marL="9144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Onboard &amp; Design resource level network functions (VNF, PNF) (3)</a:t>
            </a:r>
            <a:endParaRPr sz="950">
              <a:solidFill>
                <a:srgbClr val="172B4D"/>
              </a:solidFill>
              <a:highlight>
                <a:srgbClr val="FFFFFF"/>
              </a:highlight>
              <a:latin typeface="Roboto"/>
              <a:ea typeface="Roboto"/>
              <a:cs typeface="Roboto"/>
              <a:sym typeface="Roboto"/>
            </a:endParaRPr>
          </a:p>
          <a:p>
            <a:pPr indent="-288925" lvl="1" marL="9144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Compose Service models with resources (4)</a:t>
            </a:r>
            <a:endParaRPr sz="950">
              <a:solidFill>
                <a:srgbClr val="172B4D"/>
              </a:solidFill>
              <a:highlight>
                <a:srgbClr val="FFFFFF"/>
              </a:highlight>
              <a:latin typeface="Roboto"/>
              <a:ea typeface="Roboto"/>
              <a:cs typeface="Roboto"/>
              <a:sym typeface="Roboto"/>
            </a:endParaRPr>
          </a:p>
          <a:p>
            <a:pPr indent="-288925" lvl="1" marL="9144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Design Service Provider specific Management Flows and Policies for the Resource or Service Model (5)</a:t>
            </a:r>
            <a:endParaRPr sz="950">
              <a:solidFill>
                <a:srgbClr val="172B4D"/>
              </a:solidFill>
              <a:highlight>
                <a:srgbClr val="FFFFFF"/>
              </a:highlight>
              <a:latin typeface="Roboto"/>
              <a:ea typeface="Roboto"/>
              <a:cs typeface="Roboto"/>
              <a:sym typeface="Roboto"/>
            </a:endParaRPr>
          </a:p>
          <a:p>
            <a:pPr indent="-288925" lvl="0" marL="4572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SDC integrates multi design tools into one platform</a:t>
            </a:r>
            <a:endParaRPr sz="950">
              <a:solidFill>
                <a:srgbClr val="172B4D"/>
              </a:solidFill>
              <a:highlight>
                <a:srgbClr val="FFFFFF"/>
              </a:highlight>
              <a:latin typeface="Roboto"/>
              <a:ea typeface="Roboto"/>
              <a:cs typeface="Roboto"/>
              <a:sym typeface="Roboto"/>
            </a:endParaRPr>
          </a:p>
          <a:p>
            <a:pPr indent="-288925" lvl="1" marL="9144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Provide ONAP development a “Pluggable framework” for easy design tools integration</a:t>
            </a:r>
            <a:endParaRPr sz="950">
              <a:solidFill>
                <a:srgbClr val="172B4D"/>
              </a:solidFill>
              <a:highlight>
                <a:srgbClr val="FFFFFF"/>
              </a:highlight>
              <a:latin typeface="Roboto"/>
              <a:ea typeface="Roboto"/>
              <a:cs typeface="Roboto"/>
              <a:sym typeface="Roboto"/>
            </a:endParaRPr>
          </a:p>
          <a:p>
            <a:pPr indent="-288925" lvl="0" marL="4572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SDC Provides a common Catalog for designed objects</a:t>
            </a:r>
            <a:endParaRPr sz="950">
              <a:solidFill>
                <a:srgbClr val="172B4D"/>
              </a:solidFill>
              <a:highlight>
                <a:srgbClr val="FFFFFF"/>
              </a:highlight>
              <a:latin typeface="Roboto"/>
              <a:ea typeface="Roboto"/>
              <a:cs typeface="Roboto"/>
              <a:sym typeface="Roboto"/>
            </a:endParaRPr>
          </a:p>
          <a:p>
            <a:pPr indent="-288925" lvl="1" marL="9144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Support robust catalog cataloging capabilities for storage and management of ONAP standard compliant data models</a:t>
            </a:r>
            <a:endParaRPr sz="950">
              <a:solidFill>
                <a:srgbClr val="172B4D"/>
              </a:solidFill>
              <a:highlight>
                <a:srgbClr val="FFFFFF"/>
              </a:highlight>
              <a:latin typeface="Roboto"/>
              <a:ea typeface="Roboto"/>
              <a:cs typeface="Roboto"/>
              <a:sym typeface="Roboto"/>
            </a:endParaRPr>
          </a:p>
          <a:p>
            <a:pPr indent="-288925" lvl="0" marL="4572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Provide linkage &amp; management of SP’s Test/validation process &amp; artifacts for certification of the designed models (6)</a:t>
            </a:r>
            <a:endParaRPr sz="950">
              <a:solidFill>
                <a:srgbClr val="172B4D"/>
              </a:solidFill>
              <a:highlight>
                <a:srgbClr val="FFFFFF"/>
              </a:highlight>
              <a:latin typeface="Roboto"/>
              <a:ea typeface="Roboto"/>
              <a:cs typeface="Roboto"/>
              <a:sym typeface="Roboto"/>
            </a:endParaRPr>
          </a:p>
          <a:p>
            <a:pPr indent="-288925" lvl="0" marL="4572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Distributes models to runtime for execution (7)</a:t>
            </a:r>
            <a:endParaRPr sz="950">
              <a:solidFill>
                <a:srgbClr val="172B4D"/>
              </a:solidFill>
              <a:highlight>
                <a:srgbClr val="FFFFFF"/>
              </a:highlight>
              <a:latin typeface="Roboto"/>
              <a:ea typeface="Roboto"/>
              <a:cs typeface="Roboto"/>
              <a:sym typeface="Roboto"/>
            </a:endParaRPr>
          </a:p>
          <a:p>
            <a:pPr indent="-288925" lvl="1" marL="914400" rtl="0" algn="l">
              <a:lnSpc>
                <a:spcPct val="115000"/>
              </a:lnSpc>
              <a:spcBef>
                <a:spcPts val="0"/>
              </a:spcBef>
              <a:spcAft>
                <a:spcPts val="0"/>
              </a:spcAft>
              <a:buClr>
                <a:srgbClr val="172B4D"/>
              </a:buClr>
              <a:buSzPts val="950"/>
              <a:buFont typeface="Roboto"/>
              <a:buChar char="●"/>
            </a:pPr>
            <a:r>
              <a:rPr lang="en" sz="950">
                <a:solidFill>
                  <a:srgbClr val="172B4D"/>
                </a:solidFill>
                <a:highlight>
                  <a:srgbClr val="FFFFFF"/>
                </a:highlight>
                <a:latin typeface="Roboto"/>
                <a:ea typeface="Roboto"/>
                <a:cs typeface="Roboto"/>
                <a:sym typeface="Roboto"/>
              </a:rPr>
              <a:t>Note: in addition, ETSI compliant models/packages will be distributed to the Modeling etsicatalog (ETSI Catalog Manager) </a:t>
            </a:r>
            <a:endParaRPr sz="950">
              <a:solidFill>
                <a:srgbClr val="172B4D"/>
              </a:solidFill>
              <a:highlight>
                <a:srgbClr val="FFFFFF"/>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4000"/>
              <a:buFont typeface="Arial"/>
              <a:buNone/>
            </a:pPr>
            <a:r>
              <a:rPr b="1" lang="en" sz="2500">
                <a:solidFill>
                  <a:srgbClr val="1155CC"/>
                </a:solidFill>
                <a:highlight>
                  <a:schemeClr val="lt1"/>
                </a:highlight>
              </a:rPr>
              <a:t>DesignTime component - SDC</a:t>
            </a:r>
            <a:endParaRPr/>
          </a:p>
          <a:p>
            <a:pPr indent="0" lvl="0" marL="0" rtl="0" algn="l">
              <a:spcBef>
                <a:spcPts val="0"/>
              </a:spcBef>
              <a:spcAft>
                <a:spcPts val="0"/>
              </a:spcAft>
              <a:buNone/>
            </a:pPr>
            <a:r>
              <a:t/>
            </a:r>
            <a:endParaRPr/>
          </a:p>
        </p:txBody>
      </p:sp>
      <p:pic>
        <p:nvPicPr>
          <p:cNvPr id="253" name="Google Shape;253;p36"/>
          <p:cNvPicPr preferRelativeResize="0"/>
          <p:nvPr/>
        </p:nvPicPr>
        <p:blipFill>
          <a:blip r:embed="rId3">
            <a:alphaModFix/>
          </a:blip>
          <a:stretch>
            <a:fillRect/>
          </a:stretch>
        </p:blipFill>
        <p:spPr>
          <a:xfrm>
            <a:off x="311700" y="617225"/>
            <a:ext cx="7887175" cy="4526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1155CC"/>
                </a:solidFill>
                <a:highlight>
                  <a:schemeClr val="lt1"/>
                </a:highlight>
              </a:rPr>
              <a:t>DesignTime component - Policy</a:t>
            </a:r>
            <a:endParaRPr/>
          </a:p>
        </p:txBody>
      </p:sp>
      <p:sp>
        <p:nvSpPr>
          <p:cNvPr id="259" name="Google Shape;259;p37"/>
          <p:cNvSpPr txBox="1"/>
          <p:nvPr/>
        </p:nvSpPr>
        <p:spPr>
          <a:xfrm>
            <a:off x="3885900" y="1066800"/>
            <a:ext cx="5258100" cy="4140900"/>
          </a:xfrm>
          <a:prstGeom prst="rect">
            <a:avLst/>
          </a:prstGeom>
          <a:noFill/>
          <a:ln>
            <a:noFill/>
          </a:ln>
        </p:spPr>
        <p:txBody>
          <a:bodyPr anchorCtr="0" anchor="t" bIns="91425" lIns="91425" spcFirstLastPara="1" rIns="91425" wrap="square" tIns="91425">
            <a:spAutoFit/>
          </a:bodyPr>
          <a:lstStyle/>
          <a:p>
            <a:pPr indent="-257175" lvl="1" marL="914400" rtl="0" algn="l">
              <a:lnSpc>
                <a:spcPct val="115000"/>
              </a:lnSpc>
              <a:spcBef>
                <a:spcPts val="0"/>
              </a:spcBef>
              <a:spcAft>
                <a:spcPts val="0"/>
              </a:spcAft>
              <a:buClr>
                <a:srgbClr val="172B4D"/>
              </a:buClr>
              <a:buSzPts val="450"/>
              <a:buFont typeface="Roboto"/>
              <a:buChar char="●"/>
            </a:pPr>
            <a:r>
              <a:rPr lang="en" sz="1300">
                <a:solidFill>
                  <a:schemeClr val="dk2"/>
                </a:solidFill>
              </a:rPr>
              <a:t>Policy Framework and SDC are the key ONAP design time components</a:t>
            </a:r>
            <a:endParaRPr sz="1300">
              <a:solidFill>
                <a:schemeClr val="dk2"/>
              </a:solidFill>
            </a:endParaRPr>
          </a:p>
          <a:p>
            <a:pPr indent="-257175" lvl="1" marL="914400" rtl="0" algn="l">
              <a:lnSpc>
                <a:spcPct val="115000"/>
              </a:lnSpc>
              <a:spcBef>
                <a:spcPts val="0"/>
              </a:spcBef>
              <a:spcAft>
                <a:spcPts val="0"/>
              </a:spcAft>
              <a:buClr>
                <a:srgbClr val="172B4D"/>
              </a:buClr>
              <a:buSzPts val="450"/>
              <a:buFont typeface="Roboto"/>
              <a:buChar char="●"/>
            </a:pPr>
            <a:r>
              <a:rPr lang="en" sz="1300">
                <a:solidFill>
                  <a:schemeClr val="dk2"/>
                </a:solidFill>
              </a:rPr>
              <a:t> • Policy Framework </a:t>
            </a:r>
            <a:endParaRPr sz="1300">
              <a:solidFill>
                <a:schemeClr val="dk2"/>
              </a:solidFill>
            </a:endParaRPr>
          </a:p>
          <a:p>
            <a:pPr indent="-257175" lvl="2" marL="1371600" rtl="0" algn="l">
              <a:lnSpc>
                <a:spcPct val="115000"/>
              </a:lnSpc>
              <a:spcBef>
                <a:spcPts val="0"/>
              </a:spcBef>
              <a:spcAft>
                <a:spcPts val="0"/>
              </a:spcAft>
              <a:buClr>
                <a:schemeClr val="dk1"/>
              </a:buClr>
              <a:buSzPts val="450"/>
              <a:buAutoNum type="romanLcPeriod"/>
            </a:pPr>
            <a:r>
              <a:rPr lang="en" sz="1300">
                <a:solidFill>
                  <a:schemeClr val="dk2"/>
                </a:solidFill>
              </a:rPr>
              <a:t>• Provides a logically centralized environment for the creation and management of modifiable configurations, rules, assertions and/or conditions to provide real-time decision making on conditions and events that underlie ONAP’s control, orchestration, and management functions</a:t>
            </a:r>
            <a:endParaRPr sz="1300">
              <a:solidFill>
                <a:schemeClr val="dk2"/>
              </a:solidFill>
            </a:endParaRPr>
          </a:p>
          <a:p>
            <a:pPr indent="-257175" lvl="1" marL="914400" rtl="0" algn="l">
              <a:lnSpc>
                <a:spcPct val="115000"/>
              </a:lnSpc>
              <a:spcBef>
                <a:spcPts val="0"/>
              </a:spcBef>
              <a:spcAft>
                <a:spcPts val="0"/>
              </a:spcAft>
              <a:buClr>
                <a:srgbClr val="172B4D"/>
              </a:buClr>
              <a:buSzPts val="450"/>
              <a:buFont typeface="Roboto"/>
              <a:buChar char="●"/>
            </a:pPr>
            <a:r>
              <a:rPr lang="en" sz="1300">
                <a:solidFill>
                  <a:schemeClr val="dk2"/>
                </a:solidFill>
              </a:rPr>
              <a:t> 	• Supports specification, decomposition, distribution and enforcement for various types of policies such as microservice configuration policy, operational policy, decision policy, guard policy, etc.</a:t>
            </a:r>
            <a:endParaRPr sz="1300">
              <a:solidFill>
                <a:schemeClr val="dk2"/>
              </a:solidFill>
            </a:endParaRPr>
          </a:p>
          <a:p>
            <a:pPr indent="-257175" lvl="1" marL="914400" rtl="0" algn="l">
              <a:lnSpc>
                <a:spcPct val="115000"/>
              </a:lnSpc>
              <a:spcBef>
                <a:spcPts val="0"/>
              </a:spcBef>
              <a:spcAft>
                <a:spcPts val="0"/>
              </a:spcAft>
              <a:buClr>
                <a:srgbClr val="172B4D"/>
              </a:buClr>
              <a:buSzPts val="450"/>
              <a:buFont typeface="Roboto"/>
              <a:buChar char="●"/>
            </a:pPr>
            <a:r>
              <a:rPr lang="en" sz="1300">
                <a:solidFill>
                  <a:schemeClr val="dk2"/>
                </a:solidFill>
              </a:rPr>
              <a:t> 	• Policy scopes include, but are not limited to, infrastructure/network management, products and services, operation automation, and security.</a:t>
            </a:r>
            <a:endParaRPr sz="1300">
              <a:solidFill>
                <a:schemeClr val="dk2"/>
              </a:solidFill>
            </a:endParaRPr>
          </a:p>
          <a:p>
            <a:pPr indent="0" lvl="0" marL="914400" rtl="0" algn="l">
              <a:lnSpc>
                <a:spcPct val="100000"/>
              </a:lnSpc>
              <a:spcBef>
                <a:spcPts val="1600"/>
              </a:spcBef>
              <a:spcAft>
                <a:spcPts val="0"/>
              </a:spcAft>
              <a:buNone/>
            </a:pPr>
            <a:r>
              <a:t/>
            </a:r>
            <a:endParaRPr sz="450">
              <a:solidFill>
                <a:srgbClr val="172B4D"/>
              </a:solidFill>
              <a:highlight>
                <a:srgbClr val="FFFFFF"/>
              </a:highlight>
              <a:latin typeface="Roboto"/>
              <a:ea typeface="Roboto"/>
              <a:cs typeface="Roboto"/>
              <a:sym typeface="Roboto"/>
            </a:endParaRPr>
          </a:p>
        </p:txBody>
      </p:sp>
      <p:pic>
        <p:nvPicPr>
          <p:cNvPr id="260" name="Google Shape;260;p37"/>
          <p:cNvPicPr preferRelativeResize="0"/>
          <p:nvPr/>
        </p:nvPicPr>
        <p:blipFill>
          <a:blip r:embed="rId3">
            <a:alphaModFix/>
          </a:blip>
          <a:stretch>
            <a:fillRect/>
          </a:stretch>
        </p:blipFill>
        <p:spPr>
          <a:xfrm>
            <a:off x="381000" y="1246325"/>
            <a:ext cx="4345775" cy="32157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1155CC"/>
                </a:solidFill>
                <a:highlight>
                  <a:schemeClr val="lt1"/>
                </a:highlight>
              </a:rPr>
              <a:t>DesignTime component - Policy</a:t>
            </a:r>
            <a:endParaRPr/>
          </a:p>
        </p:txBody>
      </p:sp>
      <p:sp>
        <p:nvSpPr>
          <p:cNvPr id="266" name="Google Shape;266;p38"/>
          <p:cNvSpPr txBox="1"/>
          <p:nvPr/>
        </p:nvSpPr>
        <p:spPr>
          <a:xfrm>
            <a:off x="4650575" y="838200"/>
            <a:ext cx="4493400" cy="394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950">
              <a:solidFill>
                <a:srgbClr val="172B4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900">
              <a:solidFill>
                <a:schemeClr val="dk1"/>
              </a:solidFill>
              <a:highlight>
                <a:srgbClr val="FFFFFF"/>
              </a:highlight>
            </a:endParaRPr>
          </a:p>
          <a:p>
            <a:pPr indent="0" lvl="0" marL="0" rtl="0" algn="l">
              <a:lnSpc>
                <a:spcPct val="100000"/>
              </a:lnSpc>
              <a:spcBef>
                <a:spcPts val="0"/>
              </a:spcBef>
              <a:spcAft>
                <a:spcPts val="0"/>
              </a:spcAft>
              <a:buNone/>
            </a:pPr>
            <a:r>
              <a:rPr lang="en" sz="900">
                <a:solidFill>
                  <a:schemeClr val="dk1"/>
                </a:solidFill>
                <a:highlight>
                  <a:srgbClr val="FFFFFF"/>
                </a:highlight>
              </a:rPr>
              <a:t>Provides the capability to</a:t>
            </a:r>
            <a:endParaRPr sz="900">
              <a:solidFill>
                <a:schemeClr val="dk1"/>
              </a:solidFill>
              <a:highlight>
                <a:srgbClr val="FFFFFF"/>
              </a:highlight>
            </a:endParaRPr>
          </a:p>
          <a:p>
            <a:pPr indent="-285750" lvl="0" marL="457200" rtl="0" algn="l">
              <a:lnSpc>
                <a:spcPct val="100000"/>
              </a:lnSpc>
              <a:spcBef>
                <a:spcPts val="1800"/>
              </a:spcBef>
              <a:spcAft>
                <a:spcPts val="0"/>
              </a:spcAft>
              <a:buClr>
                <a:schemeClr val="dk1"/>
              </a:buClr>
              <a:buSzPts val="900"/>
              <a:buChar char="●"/>
            </a:pPr>
            <a:r>
              <a:rPr b="1" lang="en" sz="900">
                <a:solidFill>
                  <a:schemeClr val="dk1"/>
                </a:solidFill>
                <a:highlight>
                  <a:srgbClr val="FFFFFF"/>
                </a:highlight>
              </a:rPr>
              <a:t>create </a:t>
            </a:r>
            <a:r>
              <a:rPr lang="en" sz="900">
                <a:solidFill>
                  <a:schemeClr val="dk1"/>
                </a:solidFill>
                <a:highlight>
                  <a:srgbClr val="FFFFFF"/>
                </a:highlight>
              </a:rPr>
              <a:t>and </a:t>
            </a:r>
            <a:r>
              <a:rPr b="1" lang="en" sz="900">
                <a:solidFill>
                  <a:schemeClr val="dk1"/>
                </a:solidFill>
                <a:highlight>
                  <a:srgbClr val="FFFFFF"/>
                </a:highlight>
              </a:rPr>
              <a:t>validate </a:t>
            </a:r>
            <a:r>
              <a:rPr lang="en" sz="900">
                <a:solidFill>
                  <a:schemeClr val="dk1"/>
                </a:solidFill>
                <a:highlight>
                  <a:srgbClr val="FFFFFF"/>
                </a:highlight>
              </a:rPr>
              <a:t>policies/rules</a:t>
            </a:r>
            <a:endParaRPr sz="900">
              <a:solidFill>
                <a:schemeClr val="dk1"/>
              </a:solidFill>
              <a:highlight>
                <a:srgbClr val="FFFFFF"/>
              </a:highlight>
            </a:endParaRPr>
          </a:p>
          <a:p>
            <a:pPr indent="-285750" lvl="0" marL="457200" rtl="0" algn="l">
              <a:lnSpc>
                <a:spcPct val="100000"/>
              </a:lnSpc>
              <a:spcBef>
                <a:spcPts val="0"/>
              </a:spcBef>
              <a:spcAft>
                <a:spcPts val="0"/>
              </a:spcAft>
              <a:buClr>
                <a:schemeClr val="dk1"/>
              </a:buClr>
              <a:buSzPts val="900"/>
              <a:buChar char="●"/>
            </a:pPr>
            <a:r>
              <a:rPr b="1" lang="en" sz="900">
                <a:solidFill>
                  <a:schemeClr val="dk1"/>
                </a:solidFill>
                <a:highlight>
                  <a:srgbClr val="FFFFFF"/>
                </a:highlight>
              </a:rPr>
              <a:t>identify overlaps</a:t>
            </a:r>
            <a:r>
              <a:rPr lang="en" sz="900">
                <a:solidFill>
                  <a:schemeClr val="dk1"/>
                </a:solidFill>
                <a:highlight>
                  <a:srgbClr val="FFFFFF"/>
                </a:highlight>
              </a:rPr>
              <a:t>,</a:t>
            </a:r>
            <a:r>
              <a:rPr b="1" lang="en" sz="900">
                <a:solidFill>
                  <a:schemeClr val="dk1"/>
                </a:solidFill>
                <a:highlight>
                  <a:srgbClr val="FFFFFF"/>
                </a:highlight>
              </a:rPr>
              <a:t>resolve conflicts</a:t>
            </a:r>
            <a:endParaRPr b="1" sz="900">
              <a:solidFill>
                <a:schemeClr val="dk1"/>
              </a:solidFill>
              <a:highlight>
                <a:srgbClr val="FFFFFF"/>
              </a:highlight>
            </a:endParaRPr>
          </a:p>
          <a:p>
            <a:pPr indent="-285750" lvl="0" marL="457200" rtl="0" algn="l">
              <a:lnSpc>
                <a:spcPct val="100000"/>
              </a:lnSpc>
              <a:spcBef>
                <a:spcPts val="0"/>
              </a:spcBef>
              <a:spcAft>
                <a:spcPts val="0"/>
              </a:spcAft>
              <a:buClr>
                <a:schemeClr val="dk1"/>
              </a:buClr>
              <a:buSzPts val="900"/>
              <a:buChar char="●"/>
            </a:pPr>
            <a:r>
              <a:rPr b="1" lang="en" sz="900">
                <a:solidFill>
                  <a:schemeClr val="dk1"/>
                </a:solidFill>
                <a:highlight>
                  <a:srgbClr val="FFFFFF"/>
                </a:highlight>
              </a:rPr>
              <a:t>derive </a:t>
            </a:r>
            <a:r>
              <a:rPr lang="en" sz="900">
                <a:solidFill>
                  <a:schemeClr val="dk1"/>
                </a:solidFill>
                <a:highlight>
                  <a:srgbClr val="FFFFFF"/>
                </a:highlight>
              </a:rPr>
              <a:t>additional policies as needed</a:t>
            </a:r>
            <a:endParaRPr sz="900">
              <a:solidFill>
                <a:schemeClr val="dk1"/>
              </a:solidFill>
              <a:highlight>
                <a:srgbClr val="FFFFFF"/>
              </a:highlight>
            </a:endParaRPr>
          </a:p>
          <a:p>
            <a:pPr indent="0" lvl="0" marL="0" rtl="0" algn="l">
              <a:lnSpc>
                <a:spcPct val="100000"/>
              </a:lnSpc>
              <a:spcBef>
                <a:spcPts val="1800"/>
              </a:spcBef>
              <a:spcAft>
                <a:spcPts val="0"/>
              </a:spcAft>
              <a:buNone/>
            </a:pPr>
            <a:r>
              <a:rPr lang="en" sz="900">
                <a:solidFill>
                  <a:schemeClr val="dk1"/>
                </a:solidFill>
                <a:highlight>
                  <a:srgbClr val="FFFFFF"/>
                </a:highlight>
              </a:rPr>
              <a:t>Policies are used to </a:t>
            </a:r>
            <a:r>
              <a:rPr b="1" lang="en" sz="900">
                <a:solidFill>
                  <a:schemeClr val="dk1"/>
                </a:solidFill>
                <a:highlight>
                  <a:srgbClr val="FFFFFF"/>
                </a:highlight>
              </a:rPr>
              <a:t>control</a:t>
            </a:r>
            <a:r>
              <a:rPr lang="en" sz="900">
                <a:solidFill>
                  <a:schemeClr val="dk1"/>
                </a:solidFill>
                <a:highlight>
                  <a:srgbClr val="FFFFFF"/>
                </a:highlight>
              </a:rPr>
              <a:t>,</a:t>
            </a:r>
            <a:r>
              <a:rPr b="1" lang="en" sz="900">
                <a:solidFill>
                  <a:schemeClr val="dk1"/>
                </a:solidFill>
                <a:highlight>
                  <a:srgbClr val="FFFFFF"/>
                </a:highlight>
              </a:rPr>
              <a:t>influence</a:t>
            </a:r>
            <a:r>
              <a:rPr lang="en" sz="900">
                <a:solidFill>
                  <a:schemeClr val="dk1"/>
                </a:solidFill>
                <a:highlight>
                  <a:srgbClr val="FFFFFF"/>
                </a:highlight>
              </a:rPr>
              <a:t>, and help </a:t>
            </a:r>
            <a:r>
              <a:rPr b="1" lang="en" sz="900">
                <a:solidFill>
                  <a:schemeClr val="dk1"/>
                </a:solidFill>
                <a:highlight>
                  <a:srgbClr val="FFFFFF"/>
                </a:highlight>
              </a:rPr>
              <a:t>ensure compliance </a:t>
            </a:r>
            <a:r>
              <a:rPr lang="en" sz="900">
                <a:solidFill>
                  <a:schemeClr val="dk1"/>
                </a:solidFill>
                <a:highlight>
                  <a:srgbClr val="FFFFFF"/>
                </a:highlight>
              </a:rPr>
              <a:t>with goals. Policies can support infrastructure, products and services, operation automation, and security. Users, including network and service designers, operations engineers, and security experts, can easily </a:t>
            </a:r>
            <a:r>
              <a:rPr b="1" lang="en" sz="900">
                <a:solidFill>
                  <a:schemeClr val="dk1"/>
                </a:solidFill>
                <a:highlight>
                  <a:srgbClr val="FFFFFF"/>
                </a:highlight>
              </a:rPr>
              <a:t>create</a:t>
            </a:r>
            <a:r>
              <a:rPr lang="en" sz="900">
                <a:solidFill>
                  <a:schemeClr val="dk1"/>
                </a:solidFill>
                <a:highlight>
                  <a:srgbClr val="FFFFFF"/>
                </a:highlight>
              </a:rPr>
              <a:t>, </a:t>
            </a:r>
            <a:r>
              <a:rPr b="1" lang="en" sz="900">
                <a:solidFill>
                  <a:schemeClr val="dk1"/>
                </a:solidFill>
                <a:highlight>
                  <a:srgbClr val="FFFFFF"/>
                </a:highlight>
              </a:rPr>
              <a:t>change</a:t>
            </a:r>
            <a:r>
              <a:rPr lang="en" sz="900">
                <a:solidFill>
                  <a:schemeClr val="dk1"/>
                </a:solidFill>
                <a:highlight>
                  <a:srgbClr val="FFFFFF"/>
                </a:highlight>
              </a:rPr>
              <a:t>, and </a:t>
            </a:r>
            <a:r>
              <a:rPr b="1" lang="en" sz="900">
                <a:solidFill>
                  <a:schemeClr val="dk1"/>
                </a:solidFill>
                <a:highlight>
                  <a:srgbClr val="FFFFFF"/>
                </a:highlight>
              </a:rPr>
              <a:t>manage </a:t>
            </a:r>
            <a:r>
              <a:rPr lang="en" sz="900">
                <a:solidFill>
                  <a:schemeClr val="dk1"/>
                </a:solidFill>
                <a:highlight>
                  <a:srgbClr val="FFFFFF"/>
                </a:highlight>
              </a:rPr>
              <a:t>policy rules from the POLICY Manager in the ONAP Portal.</a:t>
            </a:r>
            <a:endParaRPr sz="900">
              <a:solidFill>
                <a:schemeClr val="dk1"/>
              </a:solidFill>
              <a:highlight>
                <a:srgbClr val="FFFFFF"/>
              </a:highlight>
            </a:endParaRPr>
          </a:p>
          <a:p>
            <a:pPr indent="0" lvl="0" marL="0" rtl="0" algn="l">
              <a:lnSpc>
                <a:spcPct val="100000"/>
              </a:lnSpc>
              <a:spcBef>
                <a:spcPts val="0"/>
              </a:spcBef>
              <a:spcAft>
                <a:spcPts val="0"/>
              </a:spcAft>
              <a:buNone/>
            </a:pPr>
            <a:r>
              <a:t/>
            </a:r>
            <a:endParaRPr sz="900">
              <a:solidFill>
                <a:schemeClr val="dk1"/>
              </a:solidFill>
              <a:highlight>
                <a:srgbClr val="FFFFFF"/>
              </a:highlight>
            </a:endParaRPr>
          </a:p>
          <a:p>
            <a:pPr indent="0" lvl="0" marL="0" rtl="0" algn="l">
              <a:lnSpc>
                <a:spcPct val="100000"/>
              </a:lnSpc>
              <a:spcBef>
                <a:spcPts val="0"/>
              </a:spcBef>
              <a:spcAft>
                <a:spcPts val="0"/>
              </a:spcAft>
              <a:buNone/>
            </a:pPr>
            <a:r>
              <a:rPr lang="en" sz="900">
                <a:solidFill>
                  <a:schemeClr val="dk1"/>
                </a:solidFill>
                <a:highlight>
                  <a:srgbClr val="FFFFFF"/>
                </a:highlight>
              </a:rPr>
              <a:t>2) Policy/CLAMP Function provides the capability to manage the runtime control loop:</a:t>
            </a:r>
            <a:endParaRPr sz="900">
              <a:solidFill>
                <a:schemeClr val="dk1"/>
              </a:solidFill>
              <a:highlight>
                <a:srgbClr val="FFFFFF"/>
              </a:highlight>
            </a:endParaRPr>
          </a:p>
          <a:p>
            <a:pPr indent="-285750" lvl="0" marL="457200" rtl="0" algn="l">
              <a:lnSpc>
                <a:spcPct val="100000"/>
              </a:lnSpc>
              <a:spcBef>
                <a:spcPts val="1800"/>
              </a:spcBef>
              <a:spcAft>
                <a:spcPts val="0"/>
              </a:spcAft>
              <a:buClr>
                <a:schemeClr val="dk1"/>
              </a:buClr>
              <a:buSzPts val="900"/>
              <a:buChar char="●"/>
            </a:pPr>
            <a:r>
              <a:rPr lang="en" sz="900">
                <a:solidFill>
                  <a:schemeClr val="dk1"/>
                </a:solidFill>
                <a:highlight>
                  <a:srgbClr val="FFFFFF"/>
                </a:highlight>
              </a:rPr>
              <a:t>Configure DCAE applications of the control loop</a:t>
            </a:r>
            <a:endParaRPr sz="900">
              <a:solidFill>
                <a:schemeClr val="dk1"/>
              </a:solidFill>
              <a:highlight>
                <a:srgbClr val="FFFFFF"/>
              </a:highlight>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highlight>
                  <a:srgbClr val="FFFFFF"/>
                </a:highlight>
              </a:rPr>
              <a:t>Associate the configuration policies to the DCAE application/µS (by creating/updating/deleting configuration policies)</a:t>
            </a:r>
            <a:endParaRPr sz="900">
              <a:solidFill>
                <a:schemeClr val="dk1"/>
              </a:solidFill>
              <a:highlight>
                <a:srgbClr val="FFFFFF"/>
              </a:highlight>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highlight>
                  <a:srgbClr val="FFFFFF"/>
                </a:highlight>
              </a:rPr>
              <a:t>Configure the operations to be taken by the control loop</a:t>
            </a:r>
            <a:br>
              <a:rPr lang="en" sz="900">
                <a:solidFill>
                  <a:schemeClr val="dk1"/>
                </a:solidFill>
                <a:highlight>
                  <a:srgbClr val="FFFFFF"/>
                </a:highlight>
              </a:rPr>
            </a:br>
            <a:r>
              <a:rPr lang="en" sz="900">
                <a:solidFill>
                  <a:schemeClr val="dk1"/>
                </a:solidFill>
                <a:highlight>
                  <a:srgbClr val="FFFFFF"/>
                </a:highlight>
              </a:rPr>
              <a:t>(by creating/updating/deleting operational policies)</a:t>
            </a:r>
            <a:endParaRPr sz="900">
              <a:solidFill>
                <a:schemeClr val="dk1"/>
              </a:solidFill>
              <a:highlight>
                <a:srgbClr val="FFFFFF"/>
              </a:highlight>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highlight>
                  <a:srgbClr val="FFFFFF"/>
                </a:highlight>
              </a:rPr>
              <a:t>Deploy/un-deploy control loop flow (blueprints) to DCAE</a:t>
            </a:r>
            <a:endParaRPr sz="900">
              <a:solidFill>
                <a:schemeClr val="dk1"/>
              </a:solidFill>
              <a:highlight>
                <a:srgbClr val="FFFFFF"/>
              </a:highlight>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highlight>
                  <a:srgbClr val="FFFFFF"/>
                </a:highlight>
              </a:rPr>
              <a:t>Provides a control loop visualization capability</a:t>
            </a:r>
            <a:endParaRPr sz="900">
              <a:solidFill>
                <a:schemeClr val="dk1"/>
              </a:solidFill>
              <a:highlight>
                <a:srgbClr val="FFFFFF"/>
              </a:highlight>
            </a:endParaRPr>
          </a:p>
          <a:p>
            <a:pPr indent="-288925" lvl="1" marL="914400" rtl="0" algn="l">
              <a:lnSpc>
                <a:spcPct val="100000"/>
              </a:lnSpc>
              <a:spcBef>
                <a:spcPts val="0"/>
              </a:spcBef>
              <a:spcAft>
                <a:spcPts val="0"/>
              </a:spcAft>
              <a:buClr>
                <a:srgbClr val="172B4D"/>
              </a:buClr>
              <a:buSzPts val="950"/>
              <a:buFont typeface="Roboto"/>
              <a:buChar char="●"/>
            </a:pPr>
            <a:r>
              <a:t/>
            </a:r>
            <a:endParaRPr sz="950">
              <a:solidFill>
                <a:srgbClr val="172B4D"/>
              </a:solidFill>
              <a:highlight>
                <a:srgbClr val="FFFFFF"/>
              </a:highlight>
              <a:latin typeface="Roboto"/>
              <a:ea typeface="Roboto"/>
              <a:cs typeface="Roboto"/>
              <a:sym typeface="Roboto"/>
            </a:endParaRPr>
          </a:p>
        </p:txBody>
      </p:sp>
      <p:pic>
        <p:nvPicPr>
          <p:cNvPr id="267" name="Google Shape;267;p38"/>
          <p:cNvPicPr preferRelativeResize="0"/>
          <p:nvPr/>
        </p:nvPicPr>
        <p:blipFill>
          <a:blip r:embed="rId3">
            <a:alphaModFix/>
          </a:blip>
          <a:stretch>
            <a:fillRect/>
          </a:stretch>
        </p:blipFill>
        <p:spPr>
          <a:xfrm>
            <a:off x="381000" y="1246325"/>
            <a:ext cx="4345775" cy="32157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chemeClr val="lt1"/>
                </a:highlight>
              </a:rPr>
              <a:t>RunTime Component - SO</a:t>
            </a:r>
            <a:endParaRPr/>
          </a:p>
        </p:txBody>
      </p:sp>
      <p:pic>
        <p:nvPicPr>
          <p:cNvPr id="273" name="Google Shape;273;p39"/>
          <p:cNvPicPr preferRelativeResize="0"/>
          <p:nvPr/>
        </p:nvPicPr>
        <p:blipFill>
          <a:blip r:embed="rId3">
            <a:alphaModFix/>
          </a:blip>
          <a:stretch>
            <a:fillRect/>
          </a:stretch>
        </p:blipFill>
        <p:spPr>
          <a:xfrm>
            <a:off x="-76200" y="1170125"/>
            <a:ext cx="6295925" cy="3820975"/>
          </a:xfrm>
          <a:prstGeom prst="rect">
            <a:avLst/>
          </a:prstGeom>
          <a:noFill/>
          <a:ln>
            <a:noFill/>
          </a:ln>
        </p:spPr>
      </p:pic>
      <p:sp>
        <p:nvSpPr>
          <p:cNvPr id="274" name="Google Shape;274;p39"/>
          <p:cNvSpPr txBox="1"/>
          <p:nvPr/>
        </p:nvSpPr>
        <p:spPr>
          <a:xfrm>
            <a:off x="6144000" y="1017725"/>
            <a:ext cx="3000000" cy="345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en" sz="1000">
                <a:solidFill>
                  <a:schemeClr val="dk1"/>
                </a:solidFill>
                <a:highlight>
                  <a:srgbClr val="FFFFFF"/>
                </a:highlight>
              </a:rPr>
              <a:t>The Service Orchestration (SO) component is in charge of orchestration of network services and resources. </a:t>
            </a:r>
            <a:endParaRPr sz="1000">
              <a:solidFill>
                <a:schemeClr val="dk1"/>
              </a:solidFill>
              <a:highlight>
                <a:srgbClr val="FFFFFF"/>
              </a:highlight>
            </a:endParaRPr>
          </a:p>
          <a:p>
            <a:pPr indent="0" lvl="0" marL="0" rtl="0" algn="l">
              <a:lnSpc>
                <a:spcPct val="115000"/>
              </a:lnSpc>
              <a:spcBef>
                <a:spcPts val="900"/>
              </a:spcBef>
              <a:spcAft>
                <a:spcPts val="0"/>
              </a:spcAft>
              <a:buNone/>
            </a:pPr>
            <a:r>
              <a:rPr lang="en" sz="1000">
                <a:solidFill>
                  <a:schemeClr val="dk1"/>
                </a:solidFill>
                <a:highlight>
                  <a:srgbClr val="FFFFFF"/>
                </a:highlight>
              </a:rPr>
              <a:t>Technologically it is based on the use of BPMN. </a:t>
            </a:r>
            <a:endParaRPr sz="1000">
              <a:solidFill>
                <a:schemeClr val="dk1"/>
              </a:solidFill>
              <a:highlight>
                <a:srgbClr val="FFFFFF"/>
              </a:highlight>
            </a:endParaRPr>
          </a:p>
          <a:p>
            <a:pPr indent="0" lvl="0" marL="0" rtl="0" algn="l">
              <a:lnSpc>
                <a:spcPct val="115000"/>
              </a:lnSpc>
              <a:spcBef>
                <a:spcPts val="900"/>
              </a:spcBef>
              <a:spcAft>
                <a:spcPts val="0"/>
              </a:spcAft>
              <a:buNone/>
            </a:pPr>
            <a:r>
              <a:rPr lang="en" sz="1000">
                <a:solidFill>
                  <a:schemeClr val="dk1"/>
                </a:solidFill>
                <a:highlight>
                  <a:srgbClr val="FFFFFF"/>
                </a:highlight>
              </a:rPr>
              <a:t>BPMN is a standard, defined by the OMG (Object Management Group) to document Workflows. SO uses the Camunda BPMN engine to run BPMN workflows</a:t>
            </a:r>
            <a:r>
              <a:rPr lang="en" sz="1000" u="sng">
                <a:solidFill>
                  <a:srgbClr val="0052CC"/>
                </a:solidFill>
                <a:highlight>
                  <a:srgbClr val="FFFFFF"/>
                </a:highlight>
                <a:hlinkClick r:id="rId4">
                  <a:extLst>
                    <a:ext uri="{A12FA001-AC4F-418D-AE19-62706E023703}">
                      <ahyp:hlinkClr val="tx"/>
                    </a:ext>
                  </a:extLst>
                </a:hlinkClick>
              </a:rPr>
              <a:t> </a:t>
            </a:r>
            <a:endParaRPr sz="1000" u="sng">
              <a:solidFill>
                <a:srgbClr val="0052CC"/>
              </a:solidFill>
              <a:highlight>
                <a:srgbClr val="FFFFFF"/>
              </a:highlight>
            </a:endParaRPr>
          </a:p>
          <a:p>
            <a:pPr indent="0" lvl="0" marL="0" rtl="0" algn="l">
              <a:lnSpc>
                <a:spcPct val="115000"/>
              </a:lnSpc>
              <a:spcBef>
                <a:spcPts val="900"/>
              </a:spcBef>
              <a:spcAft>
                <a:spcPts val="0"/>
              </a:spcAft>
              <a:buNone/>
            </a:pPr>
            <a:r>
              <a:rPr lang="en" sz="1000">
                <a:solidFill>
                  <a:schemeClr val="dk1"/>
                </a:solidFill>
                <a:highlight>
                  <a:srgbClr val="FFFFFF"/>
                </a:highlight>
              </a:rPr>
              <a:t>ONAP  comes with a large collection of BPMN workflows. These Workflows can be divided into main processes and sub-processes BPMN workflows.</a:t>
            </a:r>
            <a:endParaRPr sz="1000">
              <a:solidFill>
                <a:schemeClr val="dk1"/>
              </a:solidFill>
              <a:highlight>
                <a:srgbClr val="FFFFFF"/>
              </a:highlight>
            </a:endParaRPr>
          </a:p>
          <a:p>
            <a:pPr indent="0" lvl="0" marL="0" rtl="0" algn="l">
              <a:lnSpc>
                <a:spcPct val="115000"/>
              </a:lnSpc>
              <a:spcBef>
                <a:spcPts val="900"/>
              </a:spcBef>
              <a:spcAft>
                <a:spcPts val="900"/>
              </a:spcAft>
              <a:buNone/>
            </a:pPr>
            <a:r>
              <a:rPr lang="en" sz="1000">
                <a:solidFill>
                  <a:schemeClr val="dk1"/>
                </a:solidFill>
                <a:highlight>
                  <a:srgbClr val="FFFFFF"/>
                </a:highlight>
              </a:rPr>
              <a:t>A BPMN workflow is a description, mainly composed of "Tasks". Each task in a workflow is linked to a piece of code (Groovy or Java) that implement the Task.</a:t>
            </a:r>
            <a:endParaRPr sz="1000">
              <a:solidFill>
                <a:schemeClr val="dk1"/>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11700" y="64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500">
                <a:solidFill>
                  <a:srgbClr val="1155CC"/>
                </a:solidFill>
                <a:highlight>
                  <a:schemeClr val="lt1"/>
                </a:highlight>
              </a:rPr>
              <a:t>RunTime Component - </a:t>
            </a:r>
            <a:r>
              <a:rPr b="1" lang="en" sz="2500">
                <a:solidFill>
                  <a:srgbClr val="1155CC"/>
                </a:solidFill>
                <a:highlight>
                  <a:srgbClr val="FFFFFF"/>
                </a:highlight>
              </a:rPr>
              <a:t>Service Orchestrator</a:t>
            </a:r>
            <a:endParaRPr b="1" sz="2500">
              <a:solidFill>
                <a:srgbClr val="1155CC"/>
              </a:solidFill>
              <a:highlight>
                <a:srgbClr val="FFFFFF"/>
              </a:highlight>
            </a:endParaRPr>
          </a:p>
        </p:txBody>
      </p:sp>
      <p:sp>
        <p:nvSpPr>
          <p:cNvPr id="280" name="Google Shape;280;p40"/>
          <p:cNvSpPr txBox="1"/>
          <p:nvPr>
            <p:ph idx="1" type="body"/>
          </p:nvPr>
        </p:nvSpPr>
        <p:spPr>
          <a:xfrm>
            <a:off x="311700" y="619075"/>
            <a:ext cx="8520600" cy="3990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340">
                <a:solidFill>
                  <a:srgbClr val="4D5259"/>
                </a:solidFill>
                <a:highlight>
                  <a:srgbClr val="FFFFFF"/>
                </a:highlight>
              </a:rPr>
              <a:t>The Service Orchestrator (SO) component of ONAP provides orchestration at a very high level, with an end to end view of the infrastructure, network, and applications. </a:t>
            </a:r>
            <a:endParaRPr sz="1340">
              <a:solidFill>
                <a:srgbClr val="4D5259"/>
              </a:solidFill>
              <a:highlight>
                <a:srgbClr val="FFFFFF"/>
              </a:highlight>
            </a:endParaRPr>
          </a:p>
          <a:p>
            <a:pPr indent="0" lvl="0" marL="0" rtl="0" algn="l">
              <a:lnSpc>
                <a:spcPct val="105000"/>
              </a:lnSpc>
              <a:spcBef>
                <a:spcPts val="1200"/>
              </a:spcBef>
              <a:spcAft>
                <a:spcPts val="0"/>
              </a:spcAft>
              <a:buNone/>
            </a:pPr>
            <a:r>
              <a:rPr b="1" lang="en" sz="1340">
                <a:solidFill>
                  <a:srgbClr val="4D5259"/>
                </a:solidFill>
                <a:highlight>
                  <a:srgbClr val="FFFFFF"/>
                </a:highlight>
              </a:rPr>
              <a:t>SO Key Interactions with ONAP components</a:t>
            </a:r>
            <a:endParaRPr b="1" sz="1340">
              <a:solidFill>
                <a:srgbClr val="4D5259"/>
              </a:solidFill>
              <a:highlight>
                <a:srgbClr val="FFFFFF"/>
              </a:highlight>
            </a:endParaRPr>
          </a:p>
          <a:p>
            <a:pPr indent="-313690" lvl="0" marL="457200" rtl="0" algn="l">
              <a:lnSpc>
                <a:spcPct val="105000"/>
              </a:lnSpc>
              <a:spcBef>
                <a:spcPts val="1200"/>
              </a:spcBef>
              <a:spcAft>
                <a:spcPts val="0"/>
              </a:spcAft>
              <a:buClr>
                <a:srgbClr val="4D5259"/>
              </a:buClr>
              <a:buSzPts val="1340"/>
              <a:buChar char="➢"/>
            </a:pPr>
            <a:r>
              <a:rPr lang="en" sz="1340">
                <a:solidFill>
                  <a:srgbClr val="4D5259"/>
                </a:solidFill>
                <a:highlight>
                  <a:srgbClr val="FFFFFF"/>
                </a:highlight>
              </a:rPr>
              <a:t>SDC </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Distribution of orchestration artifacts (service &amp; resource recipes and templates)</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UEB event notifications, HTTP artifact retrieval</a:t>
            </a:r>
            <a:endParaRPr sz="1340">
              <a:solidFill>
                <a:srgbClr val="4D5259"/>
              </a:solidFill>
              <a:highlight>
                <a:srgbClr val="FFFFFF"/>
              </a:highlight>
            </a:endParaRPr>
          </a:p>
          <a:p>
            <a:pPr indent="-313690" lvl="0" marL="4572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 AAI</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Query and update inventory </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 RESTful API </a:t>
            </a:r>
            <a:endParaRPr sz="1340">
              <a:solidFill>
                <a:srgbClr val="4D5259"/>
              </a:solidFill>
              <a:highlight>
                <a:srgbClr val="FFFFFF"/>
              </a:highlight>
            </a:endParaRPr>
          </a:p>
          <a:p>
            <a:pPr indent="-313690" lvl="0" marL="4572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Cloud (Platform Orchestrator) </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 Instantiation of virtual resources in the cloud </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 Openstack APIs (primarily Heat and Keystone) </a:t>
            </a:r>
            <a:endParaRPr sz="1340">
              <a:solidFill>
                <a:srgbClr val="4D5259"/>
              </a:solidFill>
              <a:highlight>
                <a:srgbClr val="FFFFFF"/>
              </a:highlight>
            </a:endParaRPr>
          </a:p>
          <a:p>
            <a:pPr indent="-313690" lvl="0" marL="4572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SDN Controller</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Assign and configure network resources </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 Yang-based RPC and REST </a:t>
            </a:r>
            <a:endParaRPr sz="1340">
              <a:solidFill>
                <a:srgbClr val="4D5259"/>
              </a:solidFill>
              <a:highlight>
                <a:srgbClr val="FFFFFF"/>
              </a:highlight>
            </a:endParaRPr>
          </a:p>
          <a:p>
            <a:pPr indent="-313690" lvl="0" marL="4572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VFC Controller  </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Able to delegate the Network service details to VFC  Rest Based interaction over MSB</a:t>
            </a:r>
            <a:endParaRPr sz="1340">
              <a:solidFill>
                <a:srgbClr val="4D5259"/>
              </a:solidFill>
              <a:highlight>
                <a:srgbClr val="FFFFFF"/>
              </a:highlight>
            </a:endParaRPr>
          </a:p>
          <a:p>
            <a:pPr indent="-313690" lvl="0" marL="4572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 Policy </a:t>
            </a:r>
            <a:endParaRPr sz="1340">
              <a:solidFill>
                <a:srgbClr val="4D5259"/>
              </a:solidFill>
              <a:highlight>
                <a:srgbClr val="FFFFFF"/>
              </a:highlight>
            </a:endParaRPr>
          </a:p>
          <a:p>
            <a:pPr indent="-313690" lvl="1" marL="914400" rtl="0" algn="l">
              <a:lnSpc>
                <a:spcPct val="105000"/>
              </a:lnSpc>
              <a:spcBef>
                <a:spcPts val="0"/>
              </a:spcBef>
              <a:spcAft>
                <a:spcPts val="0"/>
              </a:spcAft>
              <a:buClr>
                <a:srgbClr val="4D5259"/>
              </a:buClr>
              <a:buSzPts val="1340"/>
              <a:buChar char="○"/>
            </a:pPr>
            <a:r>
              <a:rPr lang="en" sz="1340">
                <a:solidFill>
                  <a:srgbClr val="4D5259"/>
                </a:solidFill>
                <a:highlight>
                  <a:srgbClr val="FFFFFF"/>
                </a:highlight>
              </a:rPr>
              <a:t>Able to execute the policy recipe for a given policy ID </a:t>
            </a:r>
            <a:endParaRPr sz="1340">
              <a:solidFill>
                <a:srgbClr val="4D5259"/>
              </a:solidFill>
              <a:highlight>
                <a:srgbClr val="FFFFFF"/>
              </a:highlight>
            </a:endParaRPr>
          </a:p>
        </p:txBody>
      </p:sp>
      <p:grpSp>
        <p:nvGrpSpPr>
          <p:cNvPr id="281" name="Google Shape;281;p40"/>
          <p:cNvGrpSpPr/>
          <p:nvPr/>
        </p:nvGrpSpPr>
        <p:grpSpPr>
          <a:xfrm>
            <a:off x="4642725" y="2121900"/>
            <a:ext cx="4534975" cy="2179850"/>
            <a:chOff x="4642725" y="2121900"/>
            <a:chExt cx="4534975" cy="2179850"/>
          </a:xfrm>
        </p:grpSpPr>
        <p:pic>
          <p:nvPicPr>
            <p:cNvPr id="282" name="Google Shape;282;p40"/>
            <p:cNvPicPr preferRelativeResize="0"/>
            <p:nvPr/>
          </p:nvPicPr>
          <p:blipFill>
            <a:blip r:embed="rId3">
              <a:alphaModFix/>
            </a:blip>
            <a:stretch>
              <a:fillRect/>
            </a:stretch>
          </p:blipFill>
          <p:spPr>
            <a:xfrm>
              <a:off x="4906975" y="2121900"/>
              <a:ext cx="4270725" cy="2179850"/>
            </a:xfrm>
            <a:prstGeom prst="rect">
              <a:avLst/>
            </a:prstGeom>
            <a:noFill/>
            <a:ln>
              <a:noFill/>
            </a:ln>
          </p:spPr>
        </p:pic>
        <p:sp>
          <p:nvSpPr>
            <p:cNvPr id="283" name="Google Shape;283;p40"/>
            <p:cNvSpPr/>
            <p:nvPr/>
          </p:nvSpPr>
          <p:spPr>
            <a:xfrm>
              <a:off x="4642725" y="3609575"/>
              <a:ext cx="610200" cy="31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500">
                <a:solidFill>
                  <a:srgbClr val="1155CC"/>
                </a:solidFill>
                <a:highlight>
                  <a:schemeClr val="lt1"/>
                </a:highlight>
              </a:rPr>
              <a:t>RunTime Component - Service Orchestrator Arch</a:t>
            </a:r>
            <a:endParaRPr b="1" sz="2500">
              <a:solidFill>
                <a:srgbClr val="1155CC"/>
              </a:solidFill>
              <a:highlight>
                <a:srgbClr val="FFFFFF"/>
              </a:highlight>
            </a:endParaRPr>
          </a:p>
        </p:txBody>
      </p:sp>
      <p:sp>
        <p:nvSpPr>
          <p:cNvPr id="289" name="Google Shape;289;p41"/>
          <p:cNvSpPr/>
          <p:nvPr/>
        </p:nvSpPr>
        <p:spPr>
          <a:xfrm>
            <a:off x="8592883" y="4216220"/>
            <a:ext cx="482976" cy="964352"/>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41"/>
          <p:cNvPicPr preferRelativeResize="0"/>
          <p:nvPr/>
        </p:nvPicPr>
        <p:blipFill>
          <a:blip r:embed="rId3">
            <a:alphaModFix/>
          </a:blip>
          <a:stretch>
            <a:fillRect/>
          </a:stretch>
        </p:blipFill>
        <p:spPr>
          <a:xfrm>
            <a:off x="304800" y="1093925"/>
            <a:ext cx="8252245"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155125" y="221900"/>
            <a:ext cx="5573700" cy="569400"/>
          </a:xfrm>
          <a:prstGeom prst="rect">
            <a:avLst/>
          </a:prstGeom>
          <a:noFill/>
          <a:ln>
            <a:noFill/>
          </a:ln>
        </p:spPr>
        <p:txBody>
          <a:bodyPr anchorCtr="0" anchor="ctr" bIns="91425" lIns="91425" spcFirstLastPara="1" rIns="91425" wrap="square" tIns="91425">
            <a:spAutoFit/>
          </a:bodyPr>
          <a:lstStyle/>
          <a:p>
            <a:pPr indent="0" lvl="0" marL="0" marR="0" rtl="0" algn="l">
              <a:lnSpc>
                <a:spcPct val="130000"/>
              </a:lnSpc>
              <a:spcBef>
                <a:spcPts val="0"/>
              </a:spcBef>
              <a:spcAft>
                <a:spcPts val="1500"/>
              </a:spcAft>
              <a:buNone/>
            </a:pPr>
            <a:r>
              <a:rPr b="1" lang="en" sz="2500">
                <a:solidFill>
                  <a:srgbClr val="1155CC"/>
                </a:solidFill>
                <a:highlight>
                  <a:srgbClr val="FFFFFF"/>
                </a:highlight>
              </a:rPr>
              <a:t>Traditional LTE Network</a:t>
            </a:r>
            <a:endParaRPr b="1" sz="2500">
              <a:solidFill>
                <a:srgbClr val="1155CC"/>
              </a:solidFill>
              <a:highlight>
                <a:srgbClr val="FFFFFF"/>
              </a:highlight>
            </a:endParaRPr>
          </a:p>
        </p:txBody>
      </p:sp>
      <p:pic>
        <p:nvPicPr>
          <p:cNvPr id="66" name="Google Shape;66;p15"/>
          <p:cNvPicPr preferRelativeResize="0"/>
          <p:nvPr/>
        </p:nvPicPr>
        <p:blipFill>
          <a:blip r:embed="rId3">
            <a:alphaModFix/>
          </a:blip>
          <a:stretch>
            <a:fillRect/>
          </a:stretch>
        </p:blipFill>
        <p:spPr>
          <a:xfrm>
            <a:off x="1310175" y="2565892"/>
            <a:ext cx="7805249" cy="2327100"/>
          </a:xfrm>
          <a:prstGeom prst="rect">
            <a:avLst/>
          </a:prstGeom>
          <a:noFill/>
          <a:ln>
            <a:noFill/>
          </a:ln>
        </p:spPr>
      </p:pic>
      <p:pic>
        <p:nvPicPr>
          <p:cNvPr id="67" name="Google Shape;67;p15"/>
          <p:cNvPicPr preferRelativeResize="0"/>
          <p:nvPr/>
        </p:nvPicPr>
        <p:blipFill rotWithShape="1">
          <a:blip r:embed="rId4">
            <a:alphaModFix/>
          </a:blip>
          <a:srcRect b="29965" l="2538" r="4125" t="16199"/>
          <a:stretch/>
        </p:blipFill>
        <p:spPr>
          <a:xfrm>
            <a:off x="79850" y="790725"/>
            <a:ext cx="5982824" cy="1940026"/>
          </a:xfrm>
          <a:prstGeom prst="rect">
            <a:avLst/>
          </a:prstGeom>
          <a:noFill/>
          <a:ln>
            <a:noFill/>
          </a:ln>
        </p:spPr>
      </p:pic>
      <p:sp>
        <p:nvSpPr>
          <p:cNvPr id="68" name="Google Shape;68;p15"/>
          <p:cNvSpPr txBox="1"/>
          <p:nvPr/>
        </p:nvSpPr>
        <p:spPr>
          <a:xfrm>
            <a:off x="54647" y="4794830"/>
            <a:ext cx="91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Specialized Devices/Purpose Build: Specialized hardware </a:t>
            </a:r>
            <a:r>
              <a:rPr b="1" lang="en">
                <a:solidFill>
                  <a:srgbClr val="6AA84F"/>
                </a:solidFill>
              </a:rPr>
              <a:t>meant</a:t>
            </a:r>
            <a:r>
              <a:rPr b="1" lang="en">
                <a:solidFill>
                  <a:srgbClr val="6AA84F"/>
                </a:solidFill>
              </a:rPr>
              <a:t> to perform </a:t>
            </a:r>
            <a:r>
              <a:rPr b="1" lang="en">
                <a:solidFill>
                  <a:srgbClr val="6AA84F"/>
                </a:solidFill>
              </a:rPr>
              <a:t>very</a:t>
            </a:r>
            <a:r>
              <a:rPr b="1" lang="en">
                <a:solidFill>
                  <a:srgbClr val="6AA84F"/>
                </a:solidFill>
              </a:rPr>
              <a:t> very specific function</a:t>
            </a:r>
            <a:endParaRPr b="1">
              <a:solidFill>
                <a:srgbClr val="6AA84F"/>
              </a:solidFill>
            </a:endParaRPr>
          </a:p>
        </p:txBody>
      </p:sp>
      <p:sp>
        <p:nvSpPr>
          <p:cNvPr id="69" name="Google Shape;69;p15"/>
          <p:cNvSpPr txBox="1"/>
          <p:nvPr/>
        </p:nvSpPr>
        <p:spPr>
          <a:xfrm>
            <a:off x="52500" y="3749275"/>
            <a:ext cx="1357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Individual hardware racks, serving  individual function</a:t>
            </a:r>
            <a:endParaRPr sz="1000"/>
          </a:p>
        </p:txBody>
      </p:sp>
      <p:sp>
        <p:nvSpPr>
          <p:cNvPr id="70" name="Google Shape;70;p15"/>
          <p:cNvSpPr txBox="1"/>
          <p:nvPr/>
        </p:nvSpPr>
        <p:spPr>
          <a:xfrm>
            <a:off x="6062600" y="693075"/>
            <a:ext cx="30528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What are the problems ?</a:t>
            </a:r>
            <a:endParaRPr sz="1100"/>
          </a:p>
          <a:p>
            <a:pPr indent="-298450" lvl="0" marL="457200" rtl="0" algn="l">
              <a:spcBef>
                <a:spcPts val="0"/>
              </a:spcBef>
              <a:spcAft>
                <a:spcPts val="0"/>
              </a:spcAft>
              <a:buSzPts val="1100"/>
              <a:buChar char="➢"/>
            </a:pPr>
            <a:r>
              <a:rPr lang="en" sz="1100"/>
              <a:t>Lack of </a:t>
            </a:r>
            <a:r>
              <a:rPr lang="en" sz="1100"/>
              <a:t>scalability</a:t>
            </a:r>
            <a:endParaRPr sz="1100"/>
          </a:p>
          <a:p>
            <a:pPr indent="-298450" lvl="0" marL="457200" rtl="0" algn="l">
              <a:spcBef>
                <a:spcPts val="0"/>
              </a:spcBef>
              <a:spcAft>
                <a:spcPts val="0"/>
              </a:spcAft>
              <a:buSzPts val="1100"/>
              <a:buChar char="➢"/>
            </a:pPr>
            <a:r>
              <a:rPr lang="en" sz="1100"/>
              <a:t>Lack of speed and lack of flexibility.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This hampers the business as there is always delay in new product launch and meeting customer requirements/expectations.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71" name="Google Shape;71;p15"/>
          <p:cNvSpPr txBox="1"/>
          <p:nvPr/>
        </p:nvSpPr>
        <p:spPr>
          <a:xfrm>
            <a:off x="6799700" y="2112375"/>
            <a:ext cx="3231000" cy="14085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b="1" lang="en">
                <a:solidFill>
                  <a:srgbClr val="1155CC"/>
                </a:solidFill>
                <a:highlight>
                  <a:srgbClr val="FFFFFF"/>
                </a:highlight>
              </a:rPr>
              <a:t>Possible way out: </a:t>
            </a:r>
            <a:endParaRPr b="1">
              <a:solidFill>
                <a:srgbClr val="1155CC"/>
              </a:solidFill>
              <a:highlight>
                <a:srgbClr val="FFFFFF"/>
              </a:highlight>
            </a:endParaRPr>
          </a:p>
          <a:p>
            <a:pPr indent="-304800" lvl="0" marL="457200" marR="0" rtl="0" algn="l">
              <a:lnSpc>
                <a:spcPct val="115000"/>
              </a:lnSpc>
              <a:spcBef>
                <a:spcPts val="1200"/>
              </a:spcBef>
              <a:spcAft>
                <a:spcPts val="0"/>
              </a:spcAft>
              <a:buClr>
                <a:srgbClr val="304351"/>
              </a:buClr>
              <a:buSzPts val="1200"/>
              <a:buChar char="●"/>
            </a:pPr>
            <a:r>
              <a:rPr lang="en" sz="1200">
                <a:solidFill>
                  <a:srgbClr val="304351"/>
                </a:solidFill>
                <a:highlight>
                  <a:srgbClr val="FFFFFF"/>
                </a:highlight>
              </a:rPr>
              <a:t>SDN </a:t>
            </a:r>
            <a:endParaRPr sz="1200">
              <a:solidFill>
                <a:srgbClr val="304351"/>
              </a:solidFill>
              <a:highlight>
                <a:srgbClr val="FFFFFF"/>
              </a:highlight>
            </a:endParaRPr>
          </a:p>
          <a:p>
            <a:pPr indent="-304800" lvl="0" marL="457200" marR="0" rtl="0" algn="l">
              <a:lnSpc>
                <a:spcPct val="115000"/>
              </a:lnSpc>
              <a:spcBef>
                <a:spcPts val="0"/>
              </a:spcBef>
              <a:spcAft>
                <a:spcPts val="0"/>
              </a:spcAft>
              <a:buClr>
                <a:srgbClr val="304351"/>
              </a:buClr>
              <a:buSzPts val="1200"/>
              <a:buChar char="●"/>
            </a:pPr>
            <a:r>
              <a:rPr lang="en" sz="1200">
                <a:solidFill>
                  <a:srgbClr val="304351"/>
                </a:solidFill>
                <a:highlight>
                  <a:srgbClr val="FFFFFF"/>
                </a:highlight>
              </a:rPr>
              <a:t>NFV </a:t>
            </a:r>
            <a:endParaRPr sz="1200">
              <a:solidFill>
                <a:srgbClr val="304351"/>
              </a:solidFill>
              <a:highlight>
                <a:srgbClr val="FFFFFF"/>
              </a:highlight>
            </a:endParaRPr>
          </a:p>
          <a:p>
            <a:pPr indent="-304800" lvl="0" marL="457200" marR="0" rtl="0" algn="l">
              <a:lnSpc>
                <a:spcPct val="115000"/>
              </a:lnSpc>
              <a:spcBef>
                <a:spcPts val="0"/>
              </a:spcBef>
              <a:spcAft>
                <a:spcPts val="0"/>
              </a:spcAft>
              <a:buClr>
                <a:srgbClr val="304351"/>
              </a:buClr>
              <a:buSzPts val="1200"/>
              <a:buChar char="●"/>
            </a:pPr>
            <a:r>
              <a:rPr lang="en" sz="1200">
                <a:solidFill>
                  <a:srgbClr val="304351"/>
                </a:solidFill>
                <a:highlight>
                  <a:srgbClr val="FFFFFF"/>
                </a:highlight>
              </a:rPr>
              <a:t>Automation </a:t>
            </a:r>
            <a:endParaRPr sz="1200">
              <a:solidFill>
                <a:srgbClr val="304351"/>
              </a:solidFill>
              <a:highlight>
                <a:srgbClr val="FFFFFF"/>
              </a:highlight>
            </a:endParaRPr>
          </a:p>
          <a:p>
            <a:pPr indent="-304800" lvl="0" marL="457200" marR="0" rtl="0" algn="l">
              <a:lnSpc>
                <a:spcPct val="115000"/>
              </a:lnSpc>
              <a:spcBef>
                <a:spcPts val="0"/>
              </a:spcBef>
              <a:spcAft>
                <a:spcPts val="0"/>
              </a:spcAft>
              <a:buClr>
                <a:srgbClr val="304351"/>
              </a:buClr>
              <a:buSzPts val="1200"/>
              <a:buChar char="●"/>
            </a:pPr>
            <a:r>
              <a:rPr lang="en" sz="1200">
                <a:solidFill>
                  <a:srgbClr val="304351"/>
                </a:solidFill>
                <a:highlight>
                  <a:srgbClr val="FFFFFF"/>
                </a:highlight>
              </a:rPr>
              <a:t>Orchestration</a:t>
            </a:r>
            <a:endParaRPr sz="1200">
              <a:solidFill>
                <a:srgbClr val="304351"/>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Service Instantiation Flow</a:t>
            </a:r>
            <a:endParaRPr b="1" sz="2500">
              <a:solidFill>
                <a:srgbClr val="1155CC"/>
              </a:solidFill>
              <a:highlight>
                <a:srgbClr val="FFFFFF"/>
              </a:highlight>
            </a:endParaRPr>
          </a:p>
        </p:txBody>
      </p:sp>
      <p:pic>
        <p:nvPicPr>
          <p:cNvPr id="296" name="Google Shape;296;p42"/>
          <p:cNvPicPr preferRelativeResize="0"/>
          <p:nvPr/>
        </p:nvPicPr>
        <p:blipFill>
          <a:blip r:embed="rId3">
            <a:alphaModFix/>
          </a:blip>
          <a:stretch>
            <a:fillRect/>
          </a:stretch>
        </p:blipFill>
        <p:spPr>
          <a:xfrm>
            <a:off x="99275" y="1260275"/>
            <a:ext cx="4188250" cy="3141200"/>
          </a:xfrm>
          <a:prstGeom prst="rect">
            <a:avLst/>
          </a:prstGeom>
          <a:noFill/>
          <a:ln>
            <a:noFill/>
          </a:ln>
        </p:spPr>
      </p:pic>
      <p:pic>
        <p:nvPicPr>
          <p:cNvPr id="297" name="Google Shape;297;p42"/>
          <p:cNvPicPr preferRelativeResize="0"/>
          <p:nvPr/>
        </p:nvPicPr>
        <p:blipFill>
          <a:blip r:embed="rId4">
            <a:alphaModFix/>
          </a:blip>
          <a:stretch>
            <a:fillRect/>
          </a:stretch>
        </p:blipFill>
        <p:spPr>
          <a:xfrm>
            <a:off x="4287525" y="1264550"/>
            <a:ext cx="4856474" cy="30770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Service Instantiation Flow</a:t>
            </a:r>
            <a:endParaRPr b="1" sz="2500">
              <a:solidFill>
                <a:srgbClr val="1155CC"/>
              </a:solidFill>
              <a:highlight>
                <a:srgbClr val="FFFFFF"/>
              </a:highlight>
            </a:endParaRPr>
          </a:p>
        </p:txBody>
      </p:sp>
      <p:pic>
        <p:nvPicPr>
          <p:cNvPr id="303" name="Google Shape;303;p43"/>
          <p:cNvPicPr preferRelativeResize="0"/>
          <p:nvPr/>
        </p:nvPicPr>
        <p:blipFill>
          <a:blip r:embed="rId3">
            <a:alphaModFix/>
          </a:blip>
          <a:stretch>
            <a:fillRect/>
          </a:stretch>
        </p:blipFill>
        <p:spPr>
          <a:xfrm>
            <a:off x="152400" y="927300"/>
            <a:ext cx="4362825" cy="3661749"/>
          </a:xfrm>
          <a:prstGeom prst="rect">
            <a:avLst/>
          </a:prstGeom>
          <a:noFill/>
          <a:ln>
            <a:noFill/>
          </a:ln>
        </p:spPr>
      </p:pic>
      <p:pic>
        <p:nvPicPr>
          <p:cNvPr id="304" name="Google Shape;304;p43"/>
          <p:cNvPicPr preferRelativeResize="0"/>
          <p:nvPr/>
        </p:nvPicPr>
        <p:blipFill>
          <a:blip r:embed="rId4">
            <a:alphaModFix/>
          </a:blip>
          <a:stretch>
            <a:fillRect/>
          </a:stretch>
        </p:blipFill>
        <p:spPr>
          <a:xfrm>
            <a:off x="4592325" y="871129"/>
            <a:ext cx="4544776" cy="41199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How to SO</a:t>
            </a:r>
            <a:endParaRPr b="1" sz="2500">
              <a:solidFill>
                <a:srgbClr val="1155CC"/>
              </a:solidFill>
              <a:highlight>
                <a:srgbClr val="FFFFFF"/>
              </a:highlight>
            </a:endParaRPr>
          </a:p>
        </p:txBody>
      </p:sp>
      <p:pic>
        <p:nvPicPr>
          <p:cNvPr id="310" name="Google Shape;310;p44"/>
          <p:cNvPicPr preferRelativeResize="0"/>
          <p:nvPr/>
        </p:nvPicPr>
        <p:blipFill>
          <a:blip r:embed="rId3">
            <a:alphaModFix/>
          </a:blip>
          <a:stretch>
            <a:fillRect/>
          </a:stretch>
        </p:blipFill>
        <p:spPr>
          <a:xfrm>
            <a:off x="304800" y="1170125"/>
            <a:ext cx="8601808"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chemeClr val="lt1"/>
                </a:highlight>
              </a:rPr>
              <a:t>RunTime Component - ONAP SO key Component view</a:t>
            </a:r>
            <a:endParaRPr/>
          </a:p>
        </p:txBody>
      </p:sp>
      <p:pic>
        <p:nvPicPr>
          <p:cNvPr id="316" name="Google Shape;316;p45"/>
          <p:cNvPicPr preferRelativeResize="0"/>
          <p:nvPr/>
        </p:nvPicPr>
        <p:blipFill>
          <a:blip r:embed="rId3">
            <a:alphaModFix/>
          </a:blip>
          <a:stretch>
            <a:fillRect/>
          </a:stretch>
        </p:blipFill>
        <p:spPr>
          <a:xfrm>
            <a:off x="152400" y="1170125"/>
            <a:ext cx="8679899" cy="34292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chemeClr val="lt1"/>
                </a:highlight>
              </a:rPr>
              <a:t>RunTime Component - SDNC</a:t>
            </a:r>
            <a:endParaRPr/>
          </a:p>
          <a:p>
            <a:pPr indent="0" lvl="0" marL="0" rtl="0" algn="l">
              <a:spcBef>
                <a:spcPts val="0"/>
              </a:spcBef>
              <a:spcAft>
                <a:spcPts val="0"/>
              </a:spcAft>
              <a:buNone/>
            </a:pPr>
            <a:r>
              <a:t/>
            </a:r>
            <a:endParaRPr b="1" sz="2500">
              <a:solidFill>
                <a:srgbClr val="1155CC"/>
              </a:solidFill>
              <a:highlight>
                <a:srgbClr val="FFFFFF"/>
              </a:highlight>
            </a:endParaRPr>
          </a:p>
        </p:txBody>
      </p:sp>
      <p:pic>
        <p:nvPicPr>
          <p:cNvPr id="322" name="Google Shape;322;p46"/>
          <p:cNvPicPr preferRelativeResize="0"/>
          <p:nvPr/>
        </p:nvPicPr>
        <p:blipFill>
          <a:blip r:embed="rId3">
            <a:alphaModFix/>
          </a:blip>
          <a:stretch>
            <a:fillRect/>
          </a:stretch>
        </p:blipFill>
        <p:spPr>
          <a:xfrm>
            <a:off x="2400" y="610975"/>
            <a:ext cx="5894330" cy="4532525"/>
          </a:xfrm>
          <a:prstGeom prst="rect">
            <a:avLst/>
          </a:prstGeom>
          <a:noFill/>
          <a:ln>
            <a:noFill/>
          </a:ln>
        </p:spPr>
      </p:pic>
      <p:sp>
        <p:nvSpPr>
          <p:cNvPr id="323" name="Google Shape;323;p46"/>
          <p:cNvSpPr txBox="1"/>
          <p:nvPr/>
        </p:nvSpPr>
        <p:spPr>
          <a:xfrm>
            <a:off x="5683650" y="649900"/>
            <a:ext cx="3460200" cy="3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chemeClr val="dk1"/>
                </a:solidFill>
                <a:highlight>
                  <a:srgbClr val="FFFFFF"/>
                </a:highlight>
              </a:rPr>
              <a:t>ONAP Controller (SDN-C) configures and maintains the health ofL1-7 Network Function (VNF, PNF, CNFs) and network services throughout theirlifecycle</a:t>
            </a:r>
            <a:endParaRPr sz="1050">
              <a:solidFill>
                <a:schemeClr val="dk1"/>
              </a:solidFill>
              <a:highlight>
                <a:srgbClr val="FFFFFF"/>
              </a:highlight>
            </a:endParaRPr>
          </a:p>
          <a:p>
            <a:pPr indent="-295275" lvl="0" marL="457200" rtl="0" algn="l">
              <a:lnSpc>
                <a:spcPct val="115000"/>
              </a:lnSpc>
              <a:spcBef>
                <a:spcPts val="2200"/>
              </a:spcBef>
              <a:spcAft>
                <a:spcPts val="0"/>
              </a:spcAft>
              <a:buClr>
                <a:schemeClr val="dk1"/>
              </a:buClr>
              <a:buSzPts val="1050"/>
              <a:buChar char="●"/>
            </a:pPr>
            <a:r>
              <a:rPr lang="en" sz="1050">
                <a:solidFill>
                  <a:schemeClr val="dk1"/>
                </a:solidFill>
                <a:highlight>
                  <a:srgbClr val="FFFFFF"/>
                </a:highlight>
              </a:rPr>
              <a:t>Configure Network Functions (VNF/PNF)</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Provides programmable network application management platform:</a:t>
            </a:r>
            <a:endParaRPr sz="1050">
              <a:solidFill>
                <a:schemeClr val="dk1"/>
              </a:solidFill>
              <a:highlight>
                <a:srgbClr val="FFFFFF"/>
              </a:highlight>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Behavior patterns programmed via models and policies</a:t>
            </a:r>
            <a:endParaRPr sz="1050">
              <a:solidFill>
                <a:schemeClr val="dk1"/>
              </a:solidFill>
              <a:highlight>
                <a:srgbClr val="FFFFFF"/>
              </a:highlight>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Standards based models &amp;protocols for multi-vendor implementation</a:t>
            </a:r>
            <a:endParaRPr sz="1050">
              <a:solidFill>
                <a:schemeClr val="dk1"/>
              </a:solidFill>
              <a:highlight>
                <a:srgbClr val="FFFFFF"/>
              </a:highlight>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Extensible SB adapters such as Netconf, Ansible, Rest API, etc.</a:t>
            </a:r>
            <a:endParaRPr sz="1050">
              <a:solidFill>
                <a:schemeClr val="dk1"/>
              </a:solidFill>
              <a:highlight>
                <a:srgbClr val="FFFFFF"/>
              </a:highlight>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Operational control, version management, software updates, etc.</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Local source of truth</a:t>
            </a:r>
            <a:endParaRPr sz="1050">
              <a:solidFill>
                <a:schemeClr val="dk1"/>
              </a:solidFill>
              <a:highlight>
                <a:srgbClr val="FFFFFF"/>
              </a:highlight>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Manages inventory within its scope</a:t>
            </a:r>
            <a:endParaRPr sz="1050">
              <a:solidFill>
                <a:schemeClr val="dk1"/>
              </a:solidFill>
              <a:highlight>
                <a:srgbClr val="FFFFFF"/>
              </a:highlight>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Manages and stores state of NFs</a:t>
            </a:r>
            <a:endParaRPr sz="1050">
              <a:solidFill>
                <a:schemeClr val="dk1"/>
              </a:solidFill>
              <a:highlight>
                <a:srgbClr val="FFFFFF"/>
              </a:highlight>
            </a:endParaRPr>
          </a:p>
          <a:p>
            <a:pPr indent="-295275" lvl="1" marL="9144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Supports Configuration Audits</a:t>
            </a:r>
            <a:endParaRPr sz="1050">
              <a:solidFill>
                <a:schemeClr val="dk1"/>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7"/>
          <p:cNvPicPr preferRelativeResize="0"/>
          <p:nvPr/>
        </p:nvPicPr>
        <p:blipFill>
          <a:blip r:embed="rId3">
            <a:alphaModFix/>
          </a:blip>
          <a:stretch>
            <a:fillRect/>
          </a:stretch>
        </p:blipFill>
        <p:spPr>
          <a:xfrm>
            <a:off x="3603188" y="1242975"/>
            <a:ext cx="5472127" cy="3078076"/>
          </a:xfrm>
          <a:prstGeom prst="rect">
            <a:avLst/>
          </a:prstGeom>
          <a:noFill/>
          <a:ln>
            <a:noFill/>
          </a:ln>
        </p:spPr>
      </p:pic>
      <p:sp>
        <p:nvSpPr>
          <p:cNvPr id="329" name="Google Shape;32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4000"/>
              <a:buFont typeface="Arial"/>
              <a:buNone/>
            </a:pPr>
            <a:r>
              <a:rPr b="1" lang="en" sz="2500">
                <a:solidFill>
                  <a:srgbClr val="1155CC"/>
                </a:solidFill>
                <a:highlight>
                  <a:schemeClr val="lt1"/>
                </a:highlight>
              </a:rPr>
              <a:t>RunTime Component - SDNC</a:t>
            </a:r>
            <a:endParaRPr/>
          </a:p>
          <a:p>
            <a:pPr indent="0" lvl="0" marL="0" rtl="0" algn="l">
              <a:spcBef>
                <a:spcPts val="0"/>
              </a:spcBef>
              <a:spcAft>
                <a:spcPts val="0"/>
              </a:spcAft>
              <a:buNone/>
            </a:pPr>
            <a:r>
              <a:t/>
            </a:r>
            <a:endParaRPr b="1" sz="2500">
              <a:solidFill>
                <a:srgbClr val="1155CC"/>
              </a:solidFill>
              <a:highlight>
                <a:srgbClr val="FFFFFF"/>
              </a:highlight>
            </a:endParaRPr>
          </a:p>
        </p:txBody>
      </p:sp>
      <p:sp>
        <p:nvSpPr>
          <p:cNvPr id="330" name="Google Shape;330;p47"/>
          <p:cNvSpPr txBox="1"/>
          <p:nvPr>
            <p:ph idx="1" type="body"/>
          </p:nvPr>
        </p:nvSpPr>
        <p:spPr>
          <a:xfrm>
            <a:off x="311700" y="1152475"/>
            <a:ext cx="3777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090"/>
              <a:t>SDNC: Leverages OpenDaylight</a:t>
            </a:r>
            <a:endParaRPr sz="1090"/>
          </a:p>
          <a:p>
            <a:pPr indent="0" lvl="0" marL="0" rtl="0" algn="l">
              <a:lnSpc>
                <a:spcPct val="95000"/>
              </a:lnSpc>
              <a:spcBef>
                <a:spcPts val="1200"/>
              </a:spcBef>
              <a:spcAft>
                <a:spcPts val="0"/>
              </a:spcAft>
              <a:buSzPts val="605"/>
              <a:buNone/>
            </a:pPr>
            <a:r>
              <a:rPr lang="en" sz="1090"/>
              <a:t>Model driven service abstraction layer: </a:t>
            </a:r>
            <a:endParaRPr sz="1090"/>
          </a:p>
          <a:p>
            <a:pPr indent="0" lvl="0" marL="0" rtl="0" algn="l">
              <a:lnSpc>
                <a:spcPct val="95000"/>
              </a:lnSpc>
              <a:spcBef>
                <a:spcPts val="1200"/>
              </a:spcBef>
              <a:spcAft>
                <a:spcPts val="0"/>
              </a:spcAft>
              <a:buSzPts val="605"/>
              <a:buNone/>
            </a:pPr>
            <a:r>
              <a:rPr lang="en" sz="1090"/>
              <a:t>• API handlers,</a:t>
            </a:r>
            <a:endParaRPr sz="1090"/>
          </a:p>
          <a:p>
            <a:pPr indent="0" lvl="0" marL="0" rtl="0" algn="l">
              <a:lnSpc>
                <a:spcPct val="95000"/>
              </a:lnSpc>
              <a:spcBef>
                <a:spcPts val="1200"/>
              </a:spcBef>
              <a:spcAft>
                <a:spcPts val="0"/>
              </a:spcAft>
              <a:buSzPts val="605"/>
              <a:buNone/>
            </a:pPr>
            <a:r>
              <a:rPr lang="en" sz="1090"/>
              <a:t> 	• Operational and configuration trees,</a:t>
            </a:r>
            <a:endParaRPr sz="1090"/>
          </a:p>
          <a:p>
            <a:pPr indent="457200" lvl="0" marL="0" rtl="0" algn="l">
              <a:lnSpc>
                <a:spcPct val="95000"/>
              </a:lnSpc>
              <a:spcBef>
                <a:spcPts val="1200"/>
              </a:spcBef>
              <a:spcAft>
                <a:spcPts val="0"/>
              </a:spcAft>
              <a:buSzPts val="605"/>
              <a:buNone/>
            </a:pPr>
            <a:r>
              <a:rPr lang="en" sz="1090"/>
              <a:t>• An adapter framework for integrating with controlled devices, virtual functions, and cloud infrastructure.</a:t>
            </a:r>
            <a:endParaRPr sz="1090"/>
          </a:p>
          <a:p>
            <a:pPr indent="457200" lvl="0" marL="0" rtl="0" algn="l">
              <a:lnSpc>
                <a:spcPct val="95000"/>
              </a:lnSpc>
              <a:spcBef>
                <a:spcPts val="1200"/>
              </a:spcBef>
              <a:spcAft>
                <a:spcPts val="0"/>
              </a:spcAft>
              <a:buSzPts val="605"/>
              <a:buNone/>
            </a:pPr>
            <a:r>
              <a:rPr lang="en" sz="1090"/>
              <a:t> • Within this framework the ONAP Service Logic Interpreter (SLI) addition provides an extensible scripting language for expressing service logic through a Directed Graph (DG) builder based on Node-Red. The SLI is extended by adding Java classes that can be called as a node in a DG to support frequent complex operations</a:t>
            </a:r>
            <a:endParaRPr sz="1090"/>
          </a:p>
          <a:p>
            <a:pPr indent="0" lvl="0" marL="0" rtl="0" algn="l">
              <a:lnSpc>
                <a:spcPct val="95000"/>
              </a:lnSpc>
              <a:spcBef>
                <a:spcPts val="1200"/>
              </a:spcBef>
              <a:spcAft>
                <a:spcPts val="1200"/>
              </a:spcAft>
              <a:buSzPts val="605"/>
              <a:buNone/>
            </a:pPr>
            <a:r>
              <a:rPr lang="en" sz="1090"/>
              <a:t>• </a:t>
            </a:r>
            <a:r>
              <a:rPr lang="en" sz="1090"/>
              <a:t>Based on OpenDaylight Controller framework </a:t>
            </a:r>
            <a:endParaRPr sz="109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100"/>
              <a:buFont typeface="Arial"/>
              <a:buNone/>
            </a:pPr>
            <a:r>
              <a:rPr b="1" lang="en" sz="2500">
                <a:solidFill>
                  <a:srgbClr val="1155CC"/>
                </a:solidFill>
                <a:highlight>
                  <a:schemeClr val="lt1"/>
                </a:highlight>
              </a:rPr>
              <a:t>Controller Design Studio - CDS</a:t>
            </a:r>
            <a:endParaRPr b="1" sz="2500">
              <a:solidFill>
                <a:srgbClr val="1155CC"/>
              </a:solidFill>
              <a:highlight>
                <a:schemeClr val="lt1"/>
              </a:highlight>
            </a:endParaRPr>
          </a:p>
        </p:txBody>
      </p:sp>
      <p:sp>
        <p:nvSpPr>
          <p:cNvPr id="336" name="Google Shape;336;p48"/>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800"/>
              </a:spcBef>
              <a:spcAft>
                <a:spcPts val="0"/>
              </a:spcAft>
              <a:buNone/>
            </a:pPr>
            <a:r>
              <a:rPr lang="en" sz="1050">
                <a:solidFill>
                  <a:srgbClr val="172B4D"/>
                </a:solidFill>
                <a:highlight>
                  <a:srgbClr val="FFFFFF"/>
                </a:highlight>
                <a:latin typeface="Roboto"/>
                <a:ea typeface="Roboto"/>
                <a:cs typeface="Roboto"/>
                <a:sym typeface="Roboto"/>
              </a:rPr>
              <a:t>CDS is a framework to automate the </a:t>
            </a:r>
            <a:r>
              <a:rPr b="1" lang="en" sz="1050">
                <a:solidFill>
                  <a:srgbClr val="172B4D"/>
                </a:solidFill>
                <a:highlight>
                  <a:srgbClr val="FFFFFF"/>
                </a:highlight>
                <a:latin typeface="Roboto"/>
                <a:ea typeface="Roboto"/>
                <a:cs typeface="Roboto"/>
                <a:sym typeface="Roboto"/>
              </a:rPr>
              <a:t>resolution of resources</a:t>
            </a:r>
            <a:r>
              <a:rPr lang="en" sz="1050">
                <a:solidFill>
                  <a:srgbClr val="172B4D"/>
                </a:solidFill>
                <a:highlight>
                  <a:srgbClr val="FFFFFF"/>
                </a:highlight>
                <a:latin typeface="Roboto"/>
                <a:ea typeface="Roboto"/>
                <a:cs typeface="Roboto"/>
                <a:sym typeface="Roboto"/>
              </a:rPr>
              <a:t> for </a:t>
            </a:r>
            <a:r>
              <a:rPr b="1" lang="en" sz="1050">
                <a:solidFill>
                  <a:srgbClr val="172B4D"/>
                </a:solidFill>
                <a:highlight>
                  <a:srgbClr val="FFFFFF"/>
                </a:highlight>
                <a:latin typeface="Roboto"/>
                <a:ea typeface="Roboto"/>
                <a:cs typeface="Roboto"/>
                <a:sym typeface="Roboto"/>
              </a:rPr>
              <a:t>instantiation</a:t>
            </a:r>
            <a:r>
              <a:rPr lang="en" sz="1050">
                <a:solidFill>
                  <a:srgbClr val="172B4D"/>
                </a:solidFill>
                <a:highlight>
                  <a:srgbClr val="FFFFFF"/>
                </a:highlight>
                <a:latin typeface="Roboto"/>
                <a:ea typeface="Roboto"/>
                <a:cs typeface="Roboto"/>
                <a:sym typeface="Roboto"/>
              </a:rPr>
              <a:t> and any </a:t>
            </a:r>
            <a:r>
              <a:rPr b="1" lang="en" sz="1050">
                <a:solidFill>
                  <a:srgbClr val="172B4D"/>
                </a:solidFill>
                <a:highlight>
                  <a:srgbClr val="FFFFFF"/>
                </a:highlight>
                <a:latin typeface="Roboto"/>
                <a:ea typeface="Roboto"/>
                <a:cs typeface="Roboto"/>
                <a:sym typeface="Roboto"/>
              </a:rPr>
              <a:t>config</a:t>
            </a:r>
            <a:r>
              <a:rPr lang="en" sz="1050">
                <a:solidFill>
                  <a:srgbClr val="172B4D"/>
                </a:solidFill>
                <a:highlight>
                  <a:srgbClr val="FFFFFF"/>
                </a:highlight>
                <a:latin typeface="Roboto"/>
                <a:ea typeface="Roboto"/>
                <a:cs typeface="Roboto"/>
                <a:sym typeface="Roboto"/>
              </a:rPr>
              <a:t> provisioning operation, such as day0, day1 or day2 configuration.</a:t>
            </a:r>
            <a:endParaRPr sz="1050">
              <a:solidFill>
                <a:srgbClr val="172B4D"/>
              </a:solidFill>
              <a:highlight>
                <a:srgbClr val="FFFFFF"/>
              </a:highlight>
              <a:latin typeface="Roboto"/>
              <a:ea typeface="Roboto"/>
              <a:cs typeface="Roboto"/>
              <a:sym typeface="Roboto"/>
            </a:endParaRPr>
          </a:p>
          <a:p>
            <a:pPr indent="0" lvl="0" marL="0" rtl="0" algn="l">
              <a:spcBef>
                <a:spcPts val="800"/>
              </a:spcBef>
              <a:spcAft>
                <a:spcPts val="0"/>
              </a:spcAft>
              <a:buNone/>
            </a:pPr>
            <a:r>
              <a:rPr lang="en" sz="1050">
                <a:solidFill>
                  <a:srgbClr val="172B4D"/>
                </a:solidFill>
                <a:highlight>
                  <a:srgbClr val="FFFFFF"/>
                </a:highlight>
                <a:latin typeface="Roboto"/>
                <a:ea typeface="Roboto"/>
                <a:cs typeface="Roboto"/>
                <a:sym typeface="Roboto"/>
              </a:rPr>
              <a:t>CDS has a both </a:t>
            </a:r>
            <a:r>
              <a:rPr b="1" lang="en" sz="1050">
                <a:solidFill>
                  <a:srgbClr val="172B4D"/>
                </a:solidFill>
                <a:highlight>
                  <a:srgbClr val="FFFFFF"/>
                </a:highlight>
                <a:latin typeface="Roboto"/>
                <a:ea typeface="Roboto"/>
                <a:cs typeface="Roboto"/>
                <a:sym typeface="Roboto"/>
              </a:rPr>
              <a:t>design time</a:t>
            </a:r>
            <a:r>
              <a:rPr lang="en" sz="1050">
                <a:solidFill>
                  <a:srgbClr val="172B4D"/>
                </a:solidFill>
                <a:highlight>
                  <a:srgbClr val="FFFFFF"/>
                </a:highlight>
                <a:latin typeface="Roboto"/>
                <a:ea typeface="Roboto"/>
                <a:cs typeface="Roboto"/>
                <a:sym typeface="Roboto"/>
              </a:rPr>
              <a:t> and </a:t>
            </a:r>
            <a:r>
              <a:rPr b="1" lang="en" sz="1050">
                <a:solidFill>
                  <a:srgbClr val="172B4D"/>
                </a:solidFill>
                <a:highlight>
                  <a:srgbClr val="FFFFFF"/>
                </a:highlight>
                <a:latin typeface="Roboto"/>
                <a:ea typeface="Roboto"/>
                <a:cs typeface="Roboto"/>
                <a:sym typeface="Roboto"/>
              </a:rPr>
              <a:t>run time</a:t>
            </a:r>
            <a:r>
              <a:rPr lang="en" sz="1050">
                <a:solidFill>
                  <a:srgbClr val="172B4D"/>
                </a:solidFill>
                <a:highlight>
                  <a:srgbClr val="FFFFFF"/>
                </a:highlight>
                <a:latin typeface="Roboto"/>
                <a:ea typeface="Roboto"/>
                <a:cs typeface="Roboto"/>
                <a:sym typeface="Roboto"/>
              </a:rPr>
              <a:t> activities; during design time, </a:t>
            </a:r>
            <a:r>
              <a:rPr b="1" lang="en" sz="1050">
                <a:solidFill>
                  <a:srgbClr val="172B4D"/>
                </a:solidFill>
                <a:highlight>
                  <a:srgbClr val="FFFFFF"/>
                </a:highlight>
                <a:latin typeface="Roboto"/>
                <a:ea typeface="Roboto"/>
                <a:cs typeface="Roboto"/>
                <a:sym typeface="Roboto"/>
              </a:rPr>
              <a:t>Designer</a:t>
            </a:r>
            <a:r>
              <a:rPr lang="en" sz="1050">
                <a:solidFill>
                  <a:srgbClr val="172B4D"/>
                </a:solidFill>
                <a:highlight>
                  <a:srgbClr val="FFFFFF"/>
                </a:highlight>
                <a:latin typeface="Roboto"/>
                <a:ea typeface="Roboto"/>
                <a:cs typeface="Roboto"/>
                <a:sym typeface="Roboto"/>
              </a:rPr>
              <a:t> can </a:t>
            </a:r>
            <a:r>
              <a:rPr b="1" lang="en" sz="1050">
                <a:solidFill>
                  <a:srgbClr val="172B4D"/>
                </a:solidFill>
                <a:highlight>
                  <a:srgbClr val="FFFFFF"/>
                </a:highlight>
                <a:latin typeface="Roboto"/>
                <a:ea typeface="Roboto"/>
                <a:cs typeface="Roboto"/>
                <a:sym typeface="Roboto"/>
              </a:rPr>
              <a:t>define</a:t>
            </a:r>
            <a:r>
              <a:rPr lang="en" sz="1050">
                <a:solidFill>
                  <a:srgbClr val="172B4D"/>
                </a:solidFill>
                <a:highlight>
                  <a:srgbClr val="FFFFFF"/>
                </a:highlight>
                <a:latin typeface="Roboto"/>
                <a:ea typeface="Roboto"/>
                <a:cs typeface="Roboto"/>
                <a:sym typeface="Roboto"/>
              </a:rPr>
              <a:t> what </a:t>
            </a:r>
            <a:r>
              <a:rPr b="1" lang="en" sz="1050">
                <a:solidFill>
                  <a:srgbClr val="172B4D"/>
                </a:solidFill>
                <a:highlight>
                  <a:srgbClr val="FFFFFF"/>
                </a:highlight>
                <a:latin typeface="Roboto"/>
                <a:ea typeface="Roboto"/>
                <a:cs typeface="Roboto"/>
                <a:sym typeface="Roboto"/>
              </a:rPr>
              <a:t>actions</a:t>
            </a:r>
            <a:r>
              <a:rPr lang="en" sz="1050">
                <a:solidFill>
                  <a:srgbClr val="172B4D"/>
                </a:solidFill>
                <a:highlight>
                  <a:srgbClr val="FFFFFF"/>
                </a:highlight>
                <a:latin typeface="Roboto"/>
                <a:ea typeface="Roboto"/>
                <a:cs typeface="Roboto"/>
                <a:sym typeface="Roboto"/>
              </a:rPr>
              <a:t> are required for a given service, along with anything comprising the action. The design produce a </a:t>
            </a:r>
            <a:r>
              <a:rPr lang="en" sz="1050" u="sng">
                <a:solidFill>
                  <a:srgbClr val="0052CC"/>
                </a:solidFill>
                <a:highlight>
                  <a:srgbClr val="FFFFFF"/>
                </a:highlight>
                <a:latin typeface="Roboto"/>
                <a:ea typeface="Roboto"/>
                <a:cs typeface="Roboto"/>
                <a:sym typeface="Roboto"/>
                <a:hlinkClick r:id="rId3">
                  <a:extLst>
                    <a:ext uri="{A12FA001-AC4F-418D-AE19-62706E023703}">
                      <ahyp:hlinkClr val="tx"/>
                    </a:ext>
                  </a:extLst>
                </a:hlinkClick>
              </a:rPr>
              <a:t>CBA Package</a:t>
            </a:r>
            <a:r>
              <a:rPr lang="en" sz="1050">
                <a:solidFill>
                  <a:srgbClr val="172B4D"/>
                </a:solidFill>
                <a:highlight>
                  <a:srgbClr val="FFFFFF"/>
                </a:highlight>
                <a:latin typeface="Roboto"/>
                <a:ea typeface="Roboto"/>
                <a:cs typeface="Roboto"/>
                <a:sym typeface="Roboto"/>
              </a:rPr>
              <a:t> . Its </a:t>
            </a:r>
            <a:r>
              <a:rPr b="1" lang="en" sz="1050">
                <a:solidFill>
                  <a:srgbClr val="172B4D"/>
                </a:solidFill>
                <a:highlight>
                  <a:srgbClr val="FFFFFF"/>
                </a:highlight>
                <a:latin typeface="Roboto"/>
                <a:ea typeface="Roboto"/>
                <a:cs typeface="Roboto"/>
                <a:sym typeface="Roboto"/>
              </a:rPr>
              <a:t>content</a:t>
            </a:r>
            <a:r>
              <a:rPr lang="en" sz="1050">
                <a:solidFill>
                  <a:srgbClr val="172B4D"/>
                </a:solidFill>
                <a:highlight>
                  <a:srgbClr val="FFFFFF"/>
                </a:highlight>
                <a:latin typeface="Roboto"/>
                <a:ea typeface="Roboto"/>
                <a:cs typeface="Roboto"/>
                <a:sym typeface="Roboto"/>
              </a:rPr>
              <a:t> is driven from a </a:t>
            </a:r>
            <a:r>
              <a:rPr b="1" lang="en" sz="1050">
                <a:solidFill>
                  <a:srgbClr val="172B4D"/>
                </a:solidFill>
                <a:highlight>
                  <a:srgbClr val="FFFFFF"/>
                </a:highlight>
                <a:latin typeface="Roboto"/>
                <a:ea typeface="Roboto"/>
                <a:cs typeface="Roboto"/>
                <a:sym typeface="Roboto"/>
              </a:rPr>
              <a:t>catalog</a:t>
            </a:r>
            <a:r>
              <a:rPr lang="en" sz="1050">
                <a:solidFill>
                  <a:srgbClr val="172B4D"/>
                </a:solidFill>
                <a:highlight>
                  <a:srgbClr val="FFFFFF"/>
                </a:highlight>
                <a:latin typeface="Roboto"/>
                <a:ea typeface="Roboto"/>
                <a:cs typeface="Roboto"/>
                <a:sym typeface="Roboto"/>
              </a:rPr>
              <a:t> of </a:t>
            </a:r>
            <a:r>
              <a:rPr b="1" lang="en" sz="1050">
                <a:solidFill>
                  <a:srgbClr val="172B4D"/>
                </a:solidFill>
                <a:highlight>
                  <a:srgbClr val="FFFFFF"/>
                </a:highlight>
                <a:latin typeface="Roboto"/>
                <a:ea typeface="Roboto"/>
                <a:cs typeface="Roboto"/>
                <a:sym typeface="Roboto"/>
              </a:rPr>
              <a:t>reusable data dictionary</a:t>
            </a:r>
            <a:r>
              <a:rPr lang="en" sz="1050">
                <a:solidFill>
                  <a:srgbClr val="172B4D"/>
                </a:solidFill>
                <a:highlight>
                  <a:srgbClr val="FFFFFF"/>
                </a:highlight>
                <a:latin typeface="Roboto"/>
                <a:ea typeface="Roboto"/>
                <a:cs typeface="Roboto"/>
                <a:sym typeface="Roboto"/>
              </a:rPr>
              <a:t> and </a:t>
            </a:r>
            <a:r>
              <a:rPr b="1" lang="en" sz="1050">
                <a:solidFill>
                  <a:srgbClr val="172B4D"/>
                </a:solidFill>
                <a:highlight>
                  <a:srgbClr val="FFFFFF"/>
                </a:highlight>
                <a:latin typeface="Roboto"/>
                <a:ea typeface="Roboto"/>
                <a:cs typeface="Roboto"/>
                <a:sym typeface="Roboto"/>
              </a:rPr>
              <a:t>component</a:t>
            </a:r>
            <a:r>
              <a:rPr lang="en" sz="1050">
                <a:solidFill>
                  <a:srgbClr val="172B4D"/>
                </a:solidFill>
                <a:highlight>
                  <a:srgbClr val="FFFFFF"/>
                </a:highlight>
                <a:latin typeface="Roboto"/>
                <a:ea typeface="Roboto"/>
                <a:cs typeface="Roboto"/>
                <a:sym typeface="Roboto"/>
              </a:rPr>
              <a:t>, delivering a reusable and simplified </a:t>
            </a:r>
            <a:r>
              <a:rPr b="1" lang="en" sz="1050">
                <a:solidFill>
                  <a:srgbClr val="172B4D"/>
                </a:solidFill>
                <a:highlight>
                  <a:srgbClr val="FFFFFF"/>
                </a:highlight>
                <a:latin typeface="Roboto"/>
                <a:ea typeface="Roboto"/>
                <a:cs typeface="Roboto"/>
                <a:sym typeface="Roboto"/>
              </a:rPr>
              <a:t>self service</a:t>
            </a:r>
            <a:r>
              <a:rPr lang="en" sz="1050">
                <a:solidFill>
                  <a:srgbClr val="172B4D"/>
                </a:solidFill>
                <a:highlight>
                  <a:srgbClr val="FFFFFF"/>
                </a:highlight>
                <a:latin typeface="Roboto"/>
                <a:ea typeface="Roboto"/>
                <a:cs typeface="Roboto"/>
                <a:sym typeface="Roboto"/>
              </a:rPr>
              <a:t> experience.</a:t>
            </a:r>
            <a:endParaRPr sz="1050">
              <a:solidFill>
                <a:srgbClr val="172B4D"/>
              </a:solidFill>
              <a:highlight>
                <a:srgbClr val="FFFFFF"/>
              </a:highlight>
              <a:latin typeface="Roboto"/>
              <a:ea typeface="Roboto"/>
              <a:cs typeface="Roboto"/>
              <a:sym typeface="Roboto"/>
            </a:endParaRPr>
          </a:p>
          <a:p>
            <a:pPr indent="0" lvl="0" marL="0" rtl="0" algn="l">
              <a:spcBef>
                <a:spcPts val="800"/>
              </a:spcBef>
              <a:spcAft>
                <a:spcPts val="0"/>
              </a:spcAft>
              <a:buNone/>
            </a:pPr>
            <a:r>
              <a:rPr b="1" lang="en" sz="1050">
                <a:solidFill>
                  <a:srgbClr val="172B4D"/>
                </a:solidFill>
                <a:highlight>
                  <a:srgbClr val="FFFFFF"/>
                </a:highlight>
                <a:latin typeface="Roboto"/>
                <a:ea typeface="Roboto"/>
                <a:cs typeface="Roboto"/>
                <a:sym typeface="Roboto"/>
              </a:rPr>
              <a:t>CDS modelling is mainly based on </a:t>
            </a:r>
            <a:r>
              <a:rPr b="1" lang="en" sz="1050" u="sng">
                <a:solidFill>
                  <a:srgbClr val="0052CC"/>
                </a:solidFill>
                <a:highlight>
                  <a:srgbClr val="FFFFFF"/>
                </a:highlight>
                <a:latin typeface="Roboto"/>
                <a:ea typeface="Roboto"/>
                <a:cs typeface="Roboto"/>
                <a:sym typeface="Roboto"/>
                <a:hlinkClick r:id="rId4">
                  <a:extLst>
                    <a:ext uri="{A12FA001-AC4F-418D-AE19-62706E023703}">
                      <ahyp:hlinkClr val="tx"/>
                    </a:ext>
                  </a:extLst>
                </a:hlinkClick>
              </a:rPr>
              <a:t>TOSCA standard,</a:t>
            </a:r>
            <a:r>
              <a:rPr b="1" lang="en" sz="1050">
                <a:solidFill>
                  <a:srgbClr val="172B4D"/>
                </a:solidFill>
                <a:highlight>
                  <a:srgbClr val="FFFFFF"/>
                </a:highlight>
                <a:latin typeface="Roboto"/>
                <a:ea typeface="Roboto"/>
                <a:cs typeface="Roboto"/>
                <a:sym typeface="Roboto"/>
              </a:rPr>
              <a:t> using JSON as reprensentation.</a:t>
            </a:r>
            <a:endParaRPr b="1" sz="1050">
              <a:solidFill>
                <a:srgbClr val="172B4D"/>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pic>
        <p:nvPicPr>
          <p:cNvPr id="337" name="Google Shape;337;p48"/>
          <p:cNvPicPr preferRelativeResize="0"/>
          <p:nvPr/>
        </p:nvPicPr>
        <p:blipFill>
          <a:blip r:embed="rId5">
            <a:alphaModFix/>
          </a:blip>
          <a:stretch>
            <a:fillRect/>
          </a:stretch>
        </p:blipFill>
        <p:spPr>
          <a:xfrm>
            <a:off x="2788775" y="2229325"/>
            <a:ext cx="6307999" cy="2609375"/>
          </a:xfrm>
          <a:prstGeom prst="rect">
            <a:avLst/>
          </a:prstGeom>
          <a:noFill/>
          <a:ln>
            <a:noFill/>
          </a:ln>
        </p:spPr>
      </p:pic>
      <p:sp>
        <p:nvSpPr>
          <p:cNvPr id="338" name="Google Shape;338;p48"/>
          <p:cNvSpPr txBox="1"/>
          <p:nvPr/>
        </p:nvSpPr>
        <p:spPr>
          <a:xfrm>
            <a:off x="-16099" y="2209800"/>
            <a:ext cx="40389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"tags"</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"oam-local-ipv4-address"</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"name"</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"create_netbox_ip"</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"property"</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"description"</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"netbox ip"</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"type"</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"dt-netbox-ip"</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"updated-by"</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"adetalhouet"</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"sources"</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"config-data"</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"type"</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"source-rest"</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"properties"</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"type"</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"JSON"</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"verb"</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"POST"</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"endpoint-selector"</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"ipam-1"</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"url-path"</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"/api/ipam/prefixes/$prefixId/available-ips/"</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"path"</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"input-key-mapping"</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"prefixId"</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"prefix-id"</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"output-key-mapping"</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"address"</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"address"</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"id"</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"id"</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b="1" lang="en" sz="600">
                <a:solidFill>
                  <a:srgbClr val="062873"/>
                </a:solidFill>
                <a:latin typeface="Courier New"/>
                <a:ea typeface="Courier New"/>
                <a:cs typeface="Courier New"/>
                <a:sym typeface="Courier New"/>
              </a:rPr>
              <a:t>"key-dependencies"</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r>
              <a:rPr lang="en" sz="600">
                <a:solidFill>
                  <a:srgbClr val="BBBBBB"/>
                </a:solidFill>
                <a:latin typeface="Courier New"/>
                <a:ea typeface="Courier New"/>
                <a:cs typeface="Courier New"/>
                <a:sym typeface="Courier New"/>
              </a:rPr>
              <a:t> </a:t>
            </a:r>
            <a:r>
              <a:rPr lang="en" sz="600">
                <a:solidFill>
                  <a:srgbClr val="4070A0"/>
                </a:solidFill>
                <a:latin typeface="Courier New"/>
                <a:ea typeface="Courier New"/>
                <a:cs typeface="Courier New"/>
                <a:sym typeface="Courier New"/>
              </a:rPr>
              <a:t>"prefix-id"</a:t>
            </a: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0" rtl="0" algn="l">
              <a:spcBef>
                <a:spcPts val="0"/>
              </a:spcBef>
              <a:spcAft>
                <a:spcPts val="0"/>
              </a:spcAft>
              <a:buNone/>
            </a:pPr>
            <a:r>
              <a:rPr lang="en" sz="600">
                <a:solidFill>
                  <a:srgbClr val="BBBBBB"/>
                </a:solidFill>
                <a:latin typeface="Courier New"/>
                <a:ea typeface="Courier New"/>
                <a:cs typeface="Courier New"/>
                <a:sym typeface="Courier New"/>
              </a:rPr>
              <a:t>  </a:t>
            </a: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a:p>
            <a:pPr indent="0" lvl="0" marL="114300" marR="114300" rtl="0" algn="l">
              <a:lnSpc>
                <a:spcPct val="140000"/>
              </a:lnSpc>
              <a:spcBef>
                <a:spcPts val="0"/>
              </a:spcBef>
              <a:spcAft>
                <a:spcPts val="0"/>
              </a:spcAft>
              <a:buNone/>
            </a:pPr>
            <a:r>
              <a:rPr lang="en" sz="600">
                <a:solidFill>
                  <a:srgbClr val="404040"/>
                </a:solidFill>
                <a:latin typeface="Courier New"/>
                <a:ea typeface="Courier New"/>
                <a:cs typeface="Courier New"/>
                <a:sym typeface="Courier New"/>
              </a:rPr>
              <a:t>}</a:t>
            </a:r>
            <a:endParaRPr sz="600">
              <a:solidFill>
                <a:srgbClr val="404040"/>
              </a:solidFill>
              <a:latin typeface="Courier New"/>
              <a:ea typeface="Courier New"/>
              <a:cs typeface="Courier New"/>
              <a:sym typeface="Courier New"/>
            </a:endParaRPr>
          </a:p>
        </p:txBody>
      </p:sp>
      <p:sp>
        <p:nvSpPr>
          <p:cNvPr id="339" name="Google Shape;339;p48"/>
          <p:cNvSpPr txBox="1"/>
          <p:nvPr/>
        </p:nvSpPr>
        <p:spPr>
          <a:xfrm>
            <a:off x="76200" y="4860701"/>
            <a:ext cx="909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6"/>
              </a:rPr>
              <a:t>https://github.com/onap/ccsdk-cds/tree/master/components/model-catalog/blueprint-model/test-blueprint/golden/Definitions</a:t>
            </a:r>
            <a:endParaRPr sz="1200"/>
          </a:p>
          <a:p>
            <a:pPr indent="0" lvl="0" marL="0" rtl="0" algn="l">
              <a:spcBef>
                <a:spcPts val="0"/>
              </a:spcBef>
              <a:spcAft>
                <a:spcPts val="0"/>
              </a:spcAft>
              <a:buNone/>
            </a:pPr>
            <a:r>
              <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chemeClr val="lt1"/>
                </a:highlight>
              </a:rPr>
              <a:t>RunTime Component - </a:t>
            </a:r>
            <a:r>
              <a:rPr b="1" lang="en" sz="2500">
                <a:solidFill>
                  <a:srgbClr val="1155CC"/>
                </a:solidFill>
                <a:highlight>
                  <a:srgbClr val="FFFFFF"/>
                </a:highlight>
              </a:rPr>
              <a:t>VFC (Virtual Function Controller)</a:t>
            </a:r>
            <a:endParaRPr/>
          </a:p>
        </p:txBody>
      </p:sp>
      <p:sp>
        <p:nvSpPr>
          <p:cNvPr id="345" name="Google Shape;345;p49"/>
          <p:cNvSpPr txBox="1"/>
          <p:nvPr>
            <p:ph idx="1" type="body"/>
          </p:nvPr>
        </p:nvSpPr>
        <p:spPr>
          <a:xfrm>
            <a:off x="311700" y="1152475"/>
            <a:ext cx="3777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090"/>
              <a:t> • </a:t>
            </a:r>
            <a:r>
              <a:rPr lang="en" sz="1090"/>
              <a:t>Provides reference implementation of NFVO in ETSI MANO architecture</a:t>
            </a:r>
            <a:endParaRPr sz="1090"/>
          </a:p>
          <a:p>
            <a:pPr indent="0" lvl="0" marL="0" rtl="0" algn="l">
              <a:lnSpc>
                <a:spcPct val="95000"/>
              </a:lnSpc>
              <a:spcBef>
                <a:spcPts val="1200"/>
              </a:spcBef>
              <a:spcAft>
                <a:spcPts val="0"/>
              </a:spcAft>
              <a:buSzPts val="605"/>
              <a:buNone/>
            </a:pPr>
            <a:r>
              <a:rPr lang="en" sz="1090"/>
              <a:t> • Provides Network service life cycle management</a:t>
            </a:r>
            <a:endParaRPr sz="1090"/>
          </a:p>
          <a:p>
            <a:pPr indent="0" lvl="0" marL="0" rtl="0" algn="l">
              <a:lnSpc>
                <a:spcPct val="95000"/>
              </a:lnSpc>
              <a:spcBef>
                <a:spcPts val="1200"/>
              </a:spcBef>
              <a:spcAft>
                <a:spcPts val="1200"/>
              </a:spcAft>
              <a:buSzPts val="605"/>
              <a:buNone/>
            </a:pPr>
            <a:r>
              <a:rPr lang="en" sz="1090"/>
              <a:t> • Provides NS/VNF layer’s FCAPS management</a:t>
            </a:r>
            <a:endParaRPr sz="1090"/>
          </a:p>
        </p:txBody>
      </p:sp>
      <p:pic>
        <p:nvPicPr>
          <p:cNvPr id="346" name="Google Shape;346;p49"/>
          <p:cNvPicPr preferRelativeResize="0"/>
          <p:nvPr/>
        </p:nvPicPr>
        <p:blipFill>
          <a:blip r:embed="rId3">
            <a:alphaModFix/>
          </a:blip>
          <a:stretch>
            <a:fillRect/>
          </a:stretch>
        </p:blipFill>
        <p:spPr>
          <a:xfrm>
            <a:off x="3750175" y="1170125"/>
            <a:ext cx="5241425" cy="3860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1155CC"/>
                </a:solidFill>
                <a:highlight>
                  <a:srgbClr val="FFFFFF"/>
                </a:highlight>
              </a:rPr>
              <a:t>VFC Components</a:t>
            </a:r>
            <a:endParaRPr/>
          </a:p>
        </p:txBody>
      </p:sp>
      <p:sp>
        <p:nvSpPr>
          <p:cNvPr id="352" name="Google Shape;352;p50"/>
          <p:cNvSpPr txBox="1"/>
          <p:nvPr>
            <p:ph idx="1" type="body"/>
          </p:nvPr>
        </p:nvSpPr>
        <p:spPr>
          <a:xfrm>
            <a:off x="311700" y="1419250"/>
            <a:ext cx="3474900" cy="3149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290"/>
              <a:t>• </a:t>
            </a:r>
            <a:r>
              <a:rPr lang="en" sz="1290"/>
              <a:t>NS Lifecycle Management including NS instantiate, scale, heal, operate (query /update/…)and terminate. Most of NSLCM interfaces align with SOL005 Os-Ma-nfvo reference point </a:t>
            </a:r>
            <a:endParaRPr sz="1290"/>
          </a:p>
          <a:p>
            <a:pPr indent="0" lvl="0" marL="0" rtl="0" algn="l">
              <a:lnSpc>
                <a:spcPct val="95000"/>
              </a:lnSpc>
              <a:spcBef>
                <a:spcPts val="1200"/>
              </a:spcBef>
              <a:spcAft>
                <a:spcPts val="0"/>
              </a:spcAft>
              <a:buSzPts val="605"/>
              <a:buNone/>
            </a:pPr>
            <a:r>
              <a:rPr lang="en" sz="1290"/>
              <a:t>• Integration with multi VNFMs via drivers which include vendors VNFM and generic VNFM. The interfaces between NFVO and driver comply with Or-Vnfm reference point.</a:t>
            </a:r>
            <a:endParaRPr sz="1290"/>
          </a:p>
          <a:p>
            <a:pPr indent="0" lvl="0" marL="0" rtl="0" algn="l">
              <a:lnSpc>
                <a:spcPct val="95000"/>
              </a:lnSpc>
              <a:spcBef>
                <a:spcPts val="1200"/>
              </a:spcBef>
              <a:spcAft>
                <a:spcPts val="0"/>
              </a:spcAft>
              <a:buSzPts val="605"/>
              <a:buNone/>
            </a:pPr>
            <a:r>
              <a:rPr lang="en" sz="1290"/>
              <a:t> • Support integration with multi VIM via Multi-Cloud</a:t>
            </a:r>
            <a:endParaRPr sz="1290"/>
          </a:p>
          <a:p>
            <a:pPr indent="0" lvl="0" marL="0" rtl="0" algn="l">
              <a:lnSpc>
                <a:spcPct val="95000"/>
              </a:lnSpc>
              <a:spcBef>
                <a:spcPts val="1200"/>
              </a:spcBef>
              <a:spcAft>
                <a:spcPts val="1200"/>
              </a:spcAft>
              <a:buSzPts val="605"/>
              <a:buNone/>
            </a:pPr>
            <a:r>
              <a:rPr lang="en" sz="1290"/>
              <a:t> • NFVO also supports integration with vendor EMS via driver</a:t>
            </a:r>
            <a:endParaRPr sz="1290"/>
          </a:p>
        </p:txBody>
      </p:sp>
      <p:pic>
        <p:nvPicPr>
          <p:cNvPr id="353" name="Google Shape;353;p50"/>
          <p:cNvPicPr preferRelativeResize="0"/>
          <p:nvPr/>
        </p:nvPicPr>
        <p:blipFill>
          <a:blip r:embed="rId3">
            <a:alphaModFix/>
          </a:blip>
          <a:stretch>
            <a:fillRect/>
          </a:stretch>
        </p:blipFill>
        <p:spPr>
          <a:xfrm>
            <a:off x="7275125" y="85525"/>
            <a:ext cx="1802975" cy="2650150"/>
          </a:xfrm>
          <a:prstGeom prst="rect">
            <a:avLst/>
          </a:prstGeom>
          <a:noFill/>
          <a:ln>
            <a:noFill/>
          </a:ln>
        </p:spPr>
      </p:pic>
      <p:sp>
        <p:nvSpPr>
          <p:cNvPr id="354" name="Google Shape;354;p50"/>
          <p:cNvSpPr txBox="1"/>
          <p:nvPr/>
        </p:nvSpPr>
        <p:spPr>
          <a:xfrm>
            <a:off x="391625" y="1082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C78D8"/>
                </a:solidFill>
              </a:rPr>
              <a:t>NFVO Functions</a:t>
            </a:r>
            <a:endParaRPr b="1">
              <a:solidFill>
                <a:srgbClr val="3C78D8"/>
              </a:solidFill>
            </a:endParaRPr>
          </a:p>
        </p:txBody>
      </p:sp>
      <p:sp>
        <p:nvSpPr>
          <p:cNvPr id="355" name="Google Shape;355;p50"/>
          <p:cNvSpPr txBox="1"/>
          <p:nvPr>
            <p:ph idx="1" type="body"/>
          </p:nvPr>
        </p:nvSpPr>
        <p:spPr>
          <a:xfrm>
            <a:off x="4175075" y="352450"/>
            <a:ext cx="3048300" cy="3149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290"/>
              <a:t> •VNF Lifecycle Management, including VNF deploy, scale, heal, operate (start/stop/ restart/…), update and terminate, etc</a:t>
            </a:r>
            <a:endParaRPr sz="1290"/>
          </a:p>
          <a:p>
            <a:pPr indent="0" lvl="0" marL="0" rtl="0" algn="l">
              <a:lnSpc>
                <a:spcPct val="95000"/>
              </a:lnSpc>
              <a:spcBef>
                <a:spcPts val="1200"/>
              </a:spcBef>
              <a:spcAft>
                <a:spcPts val="0"/>
              </a:spcAft>
              <a:buSzPts val="605"/>
              <a:buNone/>
            </a:pPr>
            <a:r>
              <a:rPr lang="en" sz="1290"/>
              <a:t> • Support multiple VNFs and multi-type VNFs from different vendors</a:t>
            </a:r>
            <a:endParaRPr sz="1290"/>
          </a:p>
          <a:p>
            <a:pPr indent="0" lvl="0" marL="0" rtl="0" algn="l">
              <a:lnSpc>
                <a:spcPct val="95000"/>
              </a:lnSpc>
              <a:spcBef>
                <a:spcPts val="1200"/>
              </a:spcBef>
              <a:spcAft>
                <a:spcPts val="1200"/>
              </a:spcAft>
              <a:buSzPts val="605"/>
              <a:buNone/>
            </a:pPr>
            <a:r>
              <a:rPr lang="en" sz="1290"/>
              <a:t> • Support multiple VIM environments and multi-type VM environments based on VM or Docker</a:t>
            </a:r>
            <a:endParaRPr sz="1290"/>
          </a:p>
        </p:txBody>
      </p:sp>
      <p:sp>
        <p:nvSpPr>
          <p:cNvPr id="356" name="Google Shape;356;p50"/>
          <p:cNvSpPr txBox="1"/>
          <p:nvPr/>
        </p:nvSpPr>
        <p:spPr>
          <a:xfrm>
            <a:off x="4223375" y="1456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C78D8"/>
                </a:solidFill>
              </a:rPr>
              <a:t>GVNFM Functions</a:t>
            </a:r>
            <a:endParaRPr b="1">
              <a:solidFill>
                <a:srgbClr val="3C78D8"/>
              </a:solidFill>
            </a:endParaRPr>
          </a:p>
        </p:txBody>
      </p:sp>
      <p:pic>
        <p:nvPicPr>
          <p:cNvPr id="357" name="Google Shape;357;p50"/>
          <p:cNvPicPr preferRelativeResize="0"/>
          <p:nvPr/>
        </p:nvPicPr>
        <p:blipFill>
          <a:blip r:embed="rId4">
            <a:alphaModFix/>
          </a:blip>
          <a:stretch>
            <a:fillRect/>
          </a:stretch>
        </p:blipFill>
        <p:spPr>
          <a:xfrm>
            <a:off x="4098100" y="2748945"/>
            <a:ext cx="5045901" cy="2399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chemeClr val="lt1"/>
                </a:highlight>
              </a:rPr>
              <a:t>RunTime Component - </a:t>
            </a:r>
            <a:r>
              <a:rPr b="1" lang="en" sz="2500">
                <a:solidFill>
                  <a:srgbClr val="1155CC"/>
                </a:solidFill>
                <a:highlight>
                  <a:srgbClr val="FFFFFF"/>
                </a:highlight>
              </a:rPr>
              <a:t>Active and Available Inventory (AAI)</a:t>
            </a:r>
            <a:endParaRPr/>
          </a:p>
        </p:txBody>
      </p:sp>
      <p:sp>
        <p:nvSpPr>
          <p:cNvPr id="363" name="Google Shape;363;p51"/>
          <p:cNvSpPr txBox="1"/>
          <p:nvPr>
            <p:ph idx="1" type="body"/>
          </p:nvPr>
        </p:nvSpPr>
        <p:spPr>
          <a:xfrm>
            <a:off x="311700" y="1419250"/>
            <a:ext cx="3474900" cy="3149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290"/>
              <a:t>• Central ONAP Registry:</a:t>
            </a:r>
            <a:endParaRPr sz="1290"/>
          </a:p>
          <a:p>
            <a:pPr indent="457200" lvl="0" marL="0" rtl="0" algn="l">
              <a:lnSpc>
                <a:spcPct val="95000"/>
              </a:lnSpc>
              <a:spcBef>
                <a:spcPts val="1200"/>
              </a:spcBef>
              <a:spcAft>
                <a:spcPts val="0"/>
              </a:spcAft>
              <a:buSzPts val="605"/>
              <a:buNone/>
            </a:pPr>
            <a:r>
              <a:rPr lang="en" sz="1290"/>
              <a:t> • Maintain a live view of services and resources in the network, providing the state and relationships of the service components </a:t>
            </a:r>
            <a:endParaRPr sz="1290"/>
          </a:p>
          <a:p>
            <a:pPr indent="457200" lvl="0" marL="0" rtl="0" algn="l">
              <a:lnSpc>
                <a:spcPct val="95000"/>
              </a:lnSpc>
              <a:spcBef>
                <a:spcPts val="1200"/>
              </a:spcBef>
              <a:spcAft>
                <a:spcPts val="0"/>
              </a:spcAft>
              <a:buSzPts val="605"/>
              <a:buNone/>
            </a:pPr>
            <a:r>
              <a:rPr lang="en" sz="1290"/>
              <a:t>• Maintain the view of the managed systems services and resources, as well as information of the external systems that ONAP will connect to. </a:t>
            </a:r>
            <a:endParaRPr sz="1290"/>
          </a:p>
          <a:p>
            <a:pPr indent="457200" lvl="0" marL="0" rtl="0" algn="l">
              <a:lnSpc>
                <a:spcPct val="95000"/>
              </a:lnSpc>
              <a:spcBef>
                <a:spcPts val="1200"/>
              </a:spcBef>
              <a:spcAft>
                <a:spcPts val="0"/>
              </a:spcAft>
              <a:buSzPts val="605"/>
              <a:buNone/>
            </a:pPr>
            <a:r>
              <a:rPr lang="en" sz="1290"/>
              <a:t>• Provide real-time views of a managed systems resources, services and relationships with each other.</a:t>
            </a:r>
            <a:endParaRPr sz="1290"/>
          </a:p>
          <a:p>
            <a:pPr indent="0" lvl="0" marL="0" rtl="0" algn="l">
              <a:lnSpc>
                <a:spcPct val="95000"/>
              </a:lnSpc>
              <a:spcBef>
                <a:spcPts val="1200"/>
              </a:spcBef>
              <a:spcAft>
                <a:spcPts val="1200"/>
              </a:spcAft>
              <a:buSzPts val="605"/>
              <a:buNone/>
            </a:pPr>
            <a:r>
              <a:rPr lang="en" sz="1290"/>
              <a:t> • Access via REST API and GUI</a:t>
            </a:r>
            <a:endParaRPr sz="1290"/>
          </a:p>
        </p:txBody>
      </p:sp>
      <p:grpSp>
        <p:nvGrpSpPr>
          <p:cNvPr id="364" name="Google Shape;364;p51"/>
          <p:cNvGrpSpPr/>
          <p:nvPr/>
        </p:nvGrpSpPr>
        <p:grpSpPr>
          <a:xfrm>
            <a:off x="3735280" y="1198260"/>
            <a:ext cx="5332474" cy="3260526"/>
            <a:chOff x="3886800" y="1045850"/>
            <a:chExt cx="5104800" cy="2708303"/>
          </a:xfrm>
        </p:grpSpPr>
        <p:pic>
          <p:nvPicPr>
            <p:cNvPr id="365" name="Google Shape;365;p51"/>
            <p:cNvPicPr preferRelativeResize="0"/>
            <p:nvPr/>
          </p:nvPicPr>
          <p:blipFill>
            <a:blip r:embed="rId3">
              <a:alphaModFix/>
            </a:blip>
            <a:stretch>
              <a:fillRect/>
            </a:stretch>
          </p:blipFill>
          <p:spPr>
            <a:xfrm>
              <a:off x="3939000" y="1170125"/>
              <a:ext cx="5052600" cy="2584028"/>
            </a:xfrm>
            <a:prstGeom prst="rect">
              <a:avLst/>
            </a:prstGeom>
            <a:noFill/>
            <a:ln>
              <a:noFill/>
            </a:ln>
          </p:spPr>
        </p:pic>
        <p:sp>
          <p:nvSpPr>
            <p:cNvPr id="366" name="Google Shape;366;p51"/>
            <p:cNvSpPr/>
            <p:nvPr/>
          </p:nvSpPr>
          <p:spPr>
            <a:xfrm>
              <a:off x="3886800" y="1045850"/>
              <a:ext cx="2622900" cy="37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30000"/>
              </a:lnSpc>
              <a:spcBef>
                <a:spcPts val="0"/>
              </a:spcBef>
              <a:spcAft>
                <a:spcPts val="1500"/>
              </a:spcAft>
              <a:buNone/>
            </a:pPr>
            <a:r>
              <a:rPr b="1" lang="en" sz="2500">
                <a:solidFill>
                  <a:srgbClr val="1155CC"/>
                </a:solidFill>
                <a:highlight>
                  <a:srgbClr val="FFFFFF"/>
                </a:highlight>
              </a:rPr>
              <a:t>NFV: Network function virtualization</a:t>
            </a:r>
            <a:endParaRPr b="1" sz="2500">
              <a:solidFill>
                <a:srgbClr val="1155CC"/>
              </a:solidFill>
              <a:highlight>
                <a:srgbClr val="FFFFFF"/>
              </a:highlight>
            </a:endParaRPr>
          </a:p>
        </p:txBody>
      </p:sp>
      <p:sp>
        <p:nvSpPr>
          <p:cNvPr id="77" name="Google Shape;77;p16"/>
          <p:cNvSpPr txBox="1"/>
          <p:nvPr/>
        </p:nvSpPr>
        <p:spPr>
          <a:xfrm>
            <a:off x="4385100" y="3389225"/>
            <a:ext cx="3588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NFV is all about 3 main components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Softwarization</a:t>
            </a:r>
            <a:endParaRPr/>
          </a:p>
          <a:p>
            <a:pPr indent="-317500" lvl="0" marL="457200" rtl="0" algn="l">
              <a:spcBef>
                <a:spcPts val="0"/>
              </a:spcBef>
              <a:spcAft>
                <a:spcPts val="0"/>
              </a:spcAft>
              <a:buSzPts val="1400"/>
              <a:buChar char="➢"/>
            </a:pPr>
            <a:r>
              <a:rPr lang="en"/>
              <a:t>Virtualization and</a:t>
            </a:r>
            <a:endParaRPr/>
          </a:p>
          <a:p>
            <a:pPr indent="-317500" lvl="0" marL="457200" rtl="0" algn="l">
              <a:spcBef>
                <a:spcPts val="0"/>
              </a:spcBef>
              <a:spcAft>
                <a:spcPts val="0"/>
              </a:spcAft>
              <a:buSzPts val="1400"/>
              <a:buChar char="➢"/>
            </a:pPr>
            <a:r>
              <a:rPr lang="en"/>
              <a:t>Orchestration</a:t>
            </a:r>
            <a:endParaRPr/>
          </a:p>
          <a:p>
            <a:pPr indent="0" lvl="0" marL="0" rtl="0" algn="l">
              <a:spcBef>
                <a:spcPts val="0"/>
              </a:spcBef>
              <a:spcAft>
                <a:spcPts val="0"/>
              </a:spcAft>
              <a:buNone/>
            </a:pPr>
            <a:r>
              <a:t/>
            </a:r>
            <a:endParaRPr/>
          </a:p>
        </p:txBody>
      </p:sp>
      <p:sp>
        <p:nvSpPr>
          <p:cNvPr id="78" name="Google Shape;78;p16"/>
          <p:cNvSpPr txBox="1"/>
          <p:nvPr/>
        </p:nvSpPr>
        <p:spPr>
          <a:xfrm>
            <a:off x="140725" y="3643925"/>
            <a:ext cx="30000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300"/>
              <a:t>NFV replaces costly dedicated and purpose build hardware with generic servers that use software to provide a bunch of different virtualized network functions (VNFs)</a:t>
            </a:r>
            <a:endParaRPr sz="1300"/>
          </a:p>
        </p:txBody>
      </p:sp>
      <p:sp>
        <p:nvSpPr>
          <p:cNvPr id="79" name="Google Shape;79;p16"/>
          <p:cNvSpPr/>
          <p:nvPr/>
        </p:nvSpPr>
        <p:spPr>
          <a:xfrm>
            <a:off x="60045" y="865325"/>
            <a:ext cx="2766600" cy="260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6"/>
          <p:cNvCxnSpPr>
            <a:stCxn id="79" idx="0"/>
          </p:cNvCxnSpPr>
          <p:nvPr/>
        </p:nvCxnSpPr>
        <p:spPr>
          <a:xfrm>
            <a:off x="1443345" y="865325"/>
            <a:ext cx="0" cy="1290300"/>
          </a:xfrm>
          <a:prstGeom prst="straightConnector1">
            <a:avLst/>
          </a:prstGeom>
          <a:noFill/>
          <a:ln cap="flat" cmpd="sng" w="9525">
            <a:solidFill>
              <a:schemeClr val="dk2"/>
            </a:solidFill>
            <a:prstDash val="solid"/>
            <a:round/>
            <a:headEnd len="med" w="med" type="none"/>
            <a:tailEnd len="med" w="med" type="none"/>
          </a:ln>
        </p:spPr>
      </p:cxnSp>
      <p:cxnSp>
        <p:nvCxnSpPr>
          <p:cNvPr id="81" name="Google Shape;81;p16"/>
          <p:cNvCxnSpPr/>
          <p:nvPr/>
        </p:nvCxnSpPr>
        <p:spPr>
          <a:xfrm flipH="1">
            <a:off x="276504" y="2147449"/>
            <a:ext cx="1163400" cy="67170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16"/>
          <p:cNvCxnSpPr/>
          <p:nvPr/>
        </p:nvCxnSpPr>
        <p:spPr>
          <a:xfrm>
            <a:off x="1423745" y="2163600"/>
            <a:ext cx="1347600" cy="361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6"/>
          <p:cNvSpPr txBox="1"/>
          <p:nvPr/>
        </p:nvSpPr>
        <p:spPr>
          <a:xfrm>
            <a:off x="311220" y="1575075"/>
            <a:ext cx="101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Softwarization</a:t>
            </a:r>
            <a:endParaRPr sz="1000"/>
          </a:p>
        </p:txBody>
      </p:sp>
      <p:sp>
        <p:nvSpPr>
          <p:cNvPr id="84" name="Google Shape;84;p16"/>
          <p:cNvSpPr txBox="1"/>
          <p:nvPr/>
        </p:nvSpPr>
        <p:spPr>
          <a:xfrm>
            <a:off x="1454220" y="1575075"/>
            <a:ext cx="101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Orchestration</a:t>
            </a:r>
            <a:endParaRPr sz="1000"/>
          </a:p>
        </p:txBody>
      </p:sp>
      <p:sp>
        <p:nvSpPr>
          <p:cNvPr id="85" name="Google Shape;85;p16"/>
          <p:cNvSpPr txBox="1"/>
          <p:nvPr/>
        </p:nvSpPr>
        <p:spPr>
          <a:xfrm>
            <a:off x="997020" y="2641875"/>
            <a:ext cx="101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Virtualization</a:t>
            </a:r>
            <a:endParaRPr sz="1000"/>
          </a:p>
        </p:txBody>
      </p:sp>
      <p:sp>
        <p:nvSpPr>
          <p:cNvPr id="86" name="Google Shape;86;p16"/>
          <p:cNvSpPr txBox="1"/>
          <p:nvPr/>
        </p:nvSpPr>
        <p:spPr>
          <a:xfrm>
            <a:off x="3337675" y="1186350"/>
            <a:ext cx="53958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The NFV architecture defines how software functions can be executed in virtual machines (VMs) and consolidated to share common physical resources in terms of compute, storage, and networking.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Multiple functions can be instantiated within the same VM using containers. VMs can be dynamically instantiated to cope with changing network demand in terms of traffic and in terms of offered features and services</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6900" y="-12868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chemeClr val="lt1"/>
                </a:highlight>
              </a:rPr>
              <a:t>RunTime Component - </a:t>
            </a:r>
            <a:r>
              <a:rPr b="1" lang="en" sz="2500">
                <a:solidFill>
                  <a:srgbClr val="1155CC"/>
                </a:solidFill>
                <a:highlight>
                  <a:srgbClr val="FFFFFF"/>
                </a:highlight>
              </a:rPr>
              <a:t>Active and Available Inventory (AAI)</a:t>
            </a:r>
            <a:endParaRPr/>
          </a:p>
        </p:txBody>
      </p:sp>
      <p:pic>
        <p:nvPicPr>
          <p:cNvPr id="372" name="Google Shape;372;p52"/>
          <p:cNvPicPr preferRelativeResize="0"/>
          <p:nvPr/>
        </p:nvPicPr>
        <p:blipFill rotWithShape="1">
          <a:blip r:embed="rId3">
            <a:alphaModFix/>
          </a:blip>
          <a:srcRect b="1325" l="0" r="0" t="1953"/>
          <a:stretch/>
        </p:blipFill>
        <p:spPr>
          <a:xfrm>
            <a:off x="13075" y="278700"/>
            <a:ext cx="6849600" cy="4912425"/>
          </a:xfrm>
          <a:prstGeom prst="rect">
            <a:avLst/>
          </a:prstGeom>
          <a:noFill/>
          <a:ln>
            <a:noFill/>
          </a:ln>
        </p:spPr>
      </p:pic>
      <p:sp>
        <p:nvSpPr>
          <p:cNvPr id="373" name="Google Shape;373;p52"/>
          <p:cNvSpPr txBox="1"/>
          <p:nvPr/>
        </p:nvSpPr>
        <p:spPr>
          <a:xfrm>
            <a:off x="6862675" y="378900"/>
            <a:ext cx="2216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CRUD Microservices</a:t>
            </a:r>
            <a:endParaRPr/>
          </a:p>
          <a:p>
            <a:pPr indent="-317500" lvl="0" marL="457200" rtl="0" algn="l">
              <a:spcBef>
                <a:spcPts val="0"/>
              </a:spcBef>
              <a:spcAft>
                <a:spcPts val="0"/>
              </a:spcAft>
              <a:buSzPts val="1400"/>
              <a:buChar char="➢"/>
            </a:pPr>
            <a:r>
              <a:rPr lang="en"/>
              <a:t>Resources</a:t>
            </a:r>
            <a:endParaRPr/>
          </a:p>
          <a:p>
            <a:pPr indent="-317500" lvl="0" marL="457200" rtl="0" algn="l">
              <a:spcBef>
                <a:spcPts val="0"/>
              </a:spcBef>
              <a:spcAft>
                <a:spcPts val="0"/>
              </a:spcAft>
              <a:buSzPts val="1400"/>
              <a:buChar char="➢"/>
            </a:pPr>
            <a:r>
              <a:rPr lang="en"/>
              <a:t>Traversal</a:t>
            </a:r>
            <a:endParaRPr/>
          </a:p>
          <a:p>
            <a:pPr indent="-317500" lvl="0" marL="457200" rtl="0" algn="l">
              <a:spcBef>
                <a:spcPts val="0"/>
              </a:spcBef>
              <a:spcAft>
                <a:spcPts val="0"/>
              </a:spcAft>
              <a:buSzPts val="1400"/>
              <a:buChar char="➢"/>
            </a:pPr>
            <a:r>
              <a:rPr lang="en"/>
              <a:t>Graphadmin</a:t>
            </a:r>
            <a:endParaRPr/>
          </a:p>
          <a:p>
            <a:pPr indent="-317500" lvl="0" marL="457200" rtl="0" algn="l">
              <a:spcBef>
                <a:spcPts val="0"/>
              </a:spcBef>
              <a:spcAft>
                <a:spcPts val="0"/>
              </a:spcAft>
              <a:buSzPts val="1400"/>
              <a:buChar char="➢"/>
            </a:pPr>
            <a:r>
              <a:rPr lang="en"/>
              <a:t>Schema Service</a:t>
            </a:r>
            <a:endParaRPr/>
          </a:p>
        </p:txBody>
      </p:sp>
      <p:sp>
        <p:nvSpPr>
          <p:cNvPr id="374" name="Google Shape;374;p52"/>
          <p:cNvSpPr txBox="1"/>
          <p:nvPr/>
        </p:nvSpPr>
        <p:spPr>
          <a:xfrm>
            <a:off x="6907175" y="1672925"/>
            <a:ext cx="238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 Interface</a:t>
            </a:r>
            <a:endParaRPr/>
          </a:p>
          <a:p>
            <a:pPr indent="-317500" lvl="0" marL="457200" rtl="0" algn="l">
              <a:spcBef>
                <a:spcPts val="0"/>
              </a:spcBef>
              <a:spcAft>
                <a:spcPts val="0"/>
              </a:spcAft>
              <a:buSzPts val="1400"/>
              <a:buChar char="➢"/>
            </a:pPr>
            <a:r>
              <a:rPr lang="en"/>
              <a:t>Sparky (AAIUI)</a:t>
            </a:r>
            <a:endParaRPr/>
          </a:p>
          <a:p>
            <a:pPr indent="-317500" lvl="0" marL="457200" rtl="0" algn="l">
              <a:spcBef>
                <a:spcPts val="0"/>
              </a:spcBef>
              <a:spcAft>
                <a:spcPts val="0"/>
              </a:spcAft>
              <a:buSzPts val="1400"/>
              <a:buChar char="➢"/>
            </a:pPr>
            <a:r>
              <a:rPr lang="en"/>
              <a:t>Search Data Service</a:t>
            </a:r>
            <a:endParaRPr/>
          </a:p>
          <a:p>
            <a:pPr indent="-317500" lvl="0" marL="457200" rtl="0" algn="l">
              <a:spcBef>
                <a:spcPts val="0"/>
              </a:spcBef>
              <a:spcAft>
                <a:spcPts val="0"/>
              </a:spcAft>
              <a:buSzPts val="1400"/>
              <a:buChar char="➢"/>
            </a:pPr>
            <a:r>
              <a:rPr lang="en"/>
              <a:t>Data Router</a:t>
            </a:r>
            <a:endParaRPr/>
          </a:p>
          <a:p>
            <a:pPr indent="-317500" lvl="0" marL="457200" rtl="0" algn="l">
              <a:spcBef>
                <a:spcPts val="0"/>
              </a:spcBef>
              <a:spcAft>
                <a:spcPts val="0"/>
              </a:spcAft>
              <a:buSzPts val="1400"/>
              <a:buChar char="➢"/>
            </a:pPr>
            <a:r>
              <a:rPr lang="en"/>
              <a:t>Elasticsearch</a:t>
            </a:r>
            <a:endParaRPr/>
          </a:p>
        </p:txBody>
      </p:sp>
      <p:sp>
        <p:nvSpPr>
          <p:cNvPr id="375" name="Google Shape;375;p52"/>
          <p:cNvSpPr txBox="1"/>
          <p:nvPr/>
        </p:nvSpPr>
        <p:spPr>
          <a:xfrm>
            <a:off x="6862675" y="30305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TOSCA Processing</a:t>
            </a:r>
            <a:endParaRPr b="1"/>
          </a:p>
          <a:p>
            <a:pPr indent="-317500" lvl="0" marL="457200" rtl="0" algn="l">
              <a:spcBef>
                <a:spcPts val="0"/>
              </a:spcBef>
              <a:spcAft>
                <a:spcPts val="0"/>
              </a:spcAft>
              <a:buSzPts val="1400"/>
              <a:buChar char="➢"/>
            </a:pPr>
            <a:r>
              <a:rPr lang="en"/>
              <a:t>Model Loader</a:t>
            </a:r>
            <a:endParaRPr/>
          </a:p>
          <a:p>
            <a:pPr indent="-317500" lvl="0" marL="457200" rtl="0" algn="l">
              <a:spcBef>
                <a:spcPts val="0"/>
              </a:spcBef>
              <a:spcAft>
                <a:spcPts val="0"/>
              </a:spcAft>
              <a:buSzPts val="1400"/>
              <a:buChar char="➢"/>
            </a:pPr>
            <a:r>
              <a:rPr lang="en"/>
              <a:t>Babel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AAI Graph Basics</a:t>
            </a:r>
            <a:endParaRPr/>
          </a:p>
        </p:txBody>
      </p:sp>
      <p:sp>
        <p:nvSpPr>
          <p:cNvPr id="381" name="Google Shape;38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t>A&amp;AI uses Janusgraph for persistence which is a property graph</a:t>
            </a:r>
            <a:endParaRPr sz="1400"/>
          </a:p>
          <a:p>
            <a:pPr indent="0" lvl="0" marL="0" rtl="0" algn="l">
              <a:spcBef>
                <a:spcPts val="1200"/>
              </a:spcBef>
              <a:spcAft>
                <a:spcPts val="0"/>
              </a:spcAft>
              <a:buClr>
                <a:schemeClr val="dk1"/>
              </a:buClr>
              <a:buSzPts val="1100"/>
              <a:buFont typeface="Arial"/>
              <a:buNone/>
            </a:pPr>
            <a:r>
              <a:rPr lang="en" sz="1400"/>
              <a:t>model, where a graph is a set of </a:t>
            </a:r>
            <a:r>
              <a:rPr b="1" lang="en" sz="1400"/>
              <a:t>vertices</a:t>
            </a:r>
            <a:r>
              <a:rPr lang="en" sz="1400"/>
              <a:t> with </a:t>
            </a:r>
            <a:r>
              <a:rPr b="1" lang="en" sz="1400"/>
              <a:t>edges</a:t>
            </a:r>
            <a:r>
              <a:rPr lang="en" sz="1400"/>
              <a:t> between them.</a:t>
            </a:r>
            <a:endParaRPr sz="1400"/>
          </a:p>
          <a:p>
            <a:pPr indent="0" lvl="0" marL="0" rtl="0" algn="l">
              <a:spcBef>
                <a:spcPts val="1200"/>
              </a:spcBef>
              <a:spcAft>
                <a:spcPts val="0"/>
              </a:spcAft>
              <a:buClr>
                <a:schemeClr val="dk1"/>
              </a:buClr>
              <a:buSzPts val="1100"/>
              <a:buFont typeface="Arial"/>
              <a:buNone/>
            </a:pPr>
            <a:r>
              <a:rPr lang="en" sz="1400"/>
              <a:t>• JanusGraph stores graphs in adjacency list format which means that a</a:t>
            </a:r>
            <a:endParaRPr sz="1400"/>
          </a:p>
          <a:p>
            <a:pPr indent="0" lvl="0" marL="0" rtl="0" algn="l">
              <a:spcBef>
                <a:spcPts val="1200"/>
              </a:spcBef>
              <a:spcAft>
                <a:spcPts val="0"/>
              </a:spcAft>
              <a:buClr>
                <a:schemeClr val="dk1"/>
              </a:buClr>
              <a:buSzPts val="1100"/>
              <a:buFont typeface="Arial"/>
              <a:buNone/>
            </a:pPr>
            <a:r>
              <a:rPr lang="en" sz="1400"/>
              <a:t>graph is stored as a collection of vertices with their adjacency list.</a:t>
            </a:r>
            <a:endParaRPr sz="1400"/>
          </a:p>
          <a:p>
            <a:pPr indent="0" lvl="0" marL="0" rtl="0" algn="l">
              <a:spcBef>
                <a:spcPts val="1200"/>
              </a:spcBef>
              <a:spcAft>
                <a:spcPts val="1200"/>
              </a:spcAft>
              <a:buNone/>
            </a:pPr>
            <a:r>
              <a:t/>
            </a:r>
            <a:endParaRPr sz="1400"/>
          </a:p>
        </p:txBody>
      </p:sp>
      <p:pic>
        <p:nvPicPr>
          <p:cNvPr id="382" name="Google Shape;382;p53"/>
          <p:cNvPicPr preferRelativeResize="0"/>
          <p:nvPr/>
        </p:nvPicPr>
        <p:blipFill>
          <a:blip r:embed="rId3">
            <a:alphaModFix/>
          </a:blip>
          <a:stretch>
            <a:fillRect/>
          </a:stretch>
        </p:blipFill>
        <p:spPr>
          <a:xfrm>
            <a:off x="311700" y="3208375"/>
            <a:ext cx="3065875" cy="1809975"/>
          </a:xfrm>
          <a:prstGeom prst="rect">
            <a:avLst/>
          </a:prstGeom>
          <a:noFill/>
          <a:ln>
            <a:noFill/>
          </a:ln>
        </p:spPr>
      </p:pic>
      <p:pic>
        <p:nvPicPr>
          <p:cNvPr id="383" name="Google Shape;383;p53"/>
          <p:cNvPicPr preferRelativeResize="0"/>
          <p:nvPr/>
        </p:nvPicPr>
        <p:blipFill>
          <a:blip r:embed="rId4">
            <a:alphaModFix/>
          </a:blip>
          <a:stretch>
            <a:fillRect/>
          </a:stretch>
        </p:blipFill>
        <p:spPr>
          <a:xfrm>
            <a:off x="3628300" y="3680245"/>
            <a:ext cx="5146626" cy="1109500"/>
          </a:xfrm>
          <a:prstGeom prst="rect">
            <a:avLst/>
          </a:prstGeom>
          <a:noFill/>
          <a:ln>
            <a:noFill/>
          </a:ln>
        </p:spPr>
      </p:pic>
      <p:sp>
        <p:nvSpPr>
          <p:cNvPr id="384" name="Google Shape;384;p53"/>
          <p:cNvSpPr txBox="1"/>
          <p:nvPr/>
        </p:nvSpPr>
        <p:spPr>
          <a:xfrm>
            <a:off x="3791225" y="3208375"/>
            <a:ext cx="519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adjacency list of a vertex contains all of the vertex’s incident edges (and properties).</a:t>
            </a:r>
            <a:endParaRPr/>
          </a:p>
        </p:txBody>
      </p:sp>
      <p:sp>
        <p:nvSpPr>
          <p:cNvPr id="385" name="Google Shape;385;p53"/>
          <p:cNvSpPr txBox="1"/>
          <p:nvPr/>
        </p:nvSpPr>
        <p:spPr>
          <a:xfrm>
            <a:off x="80500" y="4257786"/>
            <a:ext cx="2002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 vertex is the fundamental unit of the graph and represents an object.</a:t>
            </a:r>
            <a:endParaRPr sz="1000"/>
          </a:p>
          <a:p>
            <a:pPr indent="0" lvl="0" marL="0" rtl="0" algn="l">
              <a:spcBef>
                <a:spcPts val="0"/>
              </a:spcBef>
              <a:spcAft>
                <a:spcPts val="0"/>
              </a:spcAft>
              <a:buNone/>
            </a:pPr>
            <a:r>
              <a:rPr lang="en" sz="1000"/>
              <a:t>Vertex can have properties to describe the object.</a:t>
            </a:r>
            <a:endParaRPr sz="1000"/>
          </a:p>
        </p:txBody>
      </p:sp>
      <p:pic>
        <p:nvPicPr>
          <p:cNvPr id="386" name="Google Shape;386;p53"/>
          <p:cNvPicPr preferRelativeResize="0"/>
          <p:nvPr/>
        </p:nvPicPr>
        <p:blipFill>
          <a:blip r:embed="rId5">
            <a:alphaModFix/>
          </a:blip>
          <a:stretch>
            <a:fillRect/>
          </a:stretch>
        </p:blipFill>
        <p:spPr>
          <a:xfrm>
            <a:off x="7104200" y="64025"/>
            <a:ext cx="2002500" cy="1772121"/>
          </a:xfrm>
          <a:prstGeom prst="rect">
            <a:avLst/>
          </a:prstGeom>
          <a:noFill/>
          <a:ln>
            <a:noFill/>
          </a:ln>
        </p:spPr>
      </p:pic>
      <p:pic>
        <p:nvPicPr>
          <p:cNvPr id="387" name="Google Shape;387;p53"/>
          <p:cNvPicPr preferRelativeResize="0"/>
          <p:nvPr/>
        </p:nvPicPr>
        <p:blipFill>
          <a:blip r:embed="rId6">
            <a:alphaModFix/>
          </a:blip>
          <a:stretch>
            <a:fillRect/>
          </a:stretch>
        </p:blipFill>
        <p:spPr>
          <a:xfrm>
            <a:off x="6252023" y="1890511"/>
            <a:ext cx="2854676" cy="1145550"/>
          </a:xfrm>
          <a:prstGeom prst="rect">
            <a:avLst/>
          </a:prstGeom>
          <a:noFill/>
          <a:ln>
            <a:noFill/>
          </a:ln>
        </p:spPr>
      </p:pic>
      <p:sp>
        <p:nvSpPr>
          <p:cNvPr id="388" name="Google Shape;388;p53"/>
          <p:cNvSpPr txBox="1"/>
          <p:nvPr/>
        </p:nvSpPr>
        <p:spPr>
          <a:xfrm>
            <a:off x="3581935" y="4653124"/>
            <a:ext cx="726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An edge is a connection between two vertices that expresses a relationship</a:t>
            </a:r>
            <a:endParaRPr sz="1200"/>
          </a:p>
          <a:p>
            <a:pPr indent="0" lvl="0" marL="0" rtl="0" algn="l">
              <a:spcBef>
                <a:spcPts val="0"/>
              </a:spcBef>
              <a:spcAft>
                <a:spcPts val="0"/>
              </a:spcAft>
              <a:buNone/>
            </a:pPr>
            <a:r>
              <a:rPr lang="en" sz="1200"/>
              <a:t> between them. An edge can have a multiplicity, direction,and properties.</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AAI Graph Basics</a:t>
            </a:r>
            <a:endParaRPr/>
          </a:p>
        </p:txBody>
      </p:sp>
      <p:sp>
        <p:nvSpPr>
          <p:cNvPr id="394" name="Google Shape;394;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t>• Traversal Example: A custom query that starts at a generic-vnf, follows the edge to the service-instance, then gets all connected vnfs and their vf-modules</a:t>
            </a:r>
            <a:endParaRPr sz="1400"/>
          </a:p>
          <a:p>
            <a:pPr indent="0" lvl="0" marL="0" rtl="0" algn="l">
              <a:spcBef>
                <a:spcPts val="1200"/>
              </a:spcBef>
              <a:spcAft>
                <a:spcPts val="0"/>
              </a:spcAft>
              <a:buClr>
                <a:schemeClr val="dk1"/>
              </a:buClr>
              <a:buSzPts val="1100"/>
              <a:buFont typeface="Arial"/>
              <a:buNone/>
            </a:pPr>
            <a:r>
              <a:rPr lang="en" sz="1400"/>
              <a:t>• Also fetches the related tenant and vserver</a:t>
            </a:r>
            <a:endParaRPr sz="1400"/>
          </a:p>
          <a:p>
            <a:pPr indent="0" lvl="0" marL="0" rtl="0" algn="l">
              <a:spcBef>
                <a:spcPts val="1200"/>
              </a:spcBef>
              <a:spcAft>
                <a:spcPts val="1200"/>
              </a:spcAft>
              <a:buNone/>
            </a:pPr>
            <a:r>
              <a:t/>
            </a:r>
            <a:endParaRPr sz="1400"/>
          </a:p>
        </p:txBody>
      </p:sp>
      <p:grpSp>
        <p:nvGrpSpPr>
          <p:cNvPr id="395" name="Google Shape;395;p54"/>
          <p:cNvGrpSpPr/>
          <p:nvPr/>
        </p:nvGrpSpPr>
        <p:grpSpPr>
          <a:xfrm>
            <a:off x="625928" y="2155761"/>
            <a:ext cx="7295013" cy="2610683"/>
            <a:chOff x="429850" y="1564736"/>
            <a:chExt cx="8947643" cy="3571875"/>
          </a:xfrm>
        </p:grpSpPr>
        <p:pic>
          <p:nvPicPr>
            <p:cNvPr id="396" name="Google Shape;396;p54"/>
            <p:cNvPicPr preferRelativeResize="0"/>
            <p:nvPr/>
          </p:nvPicPr>
          <p:blipFill>
            <a:blip r:embed="rId3">
              <a:alphaModFix/>
            </a:blip>
            <a:stretch>
              <a:fillRect/>
            </a:stretch>
          </p:blipFill>
          <p:spPr>
            <a:xfrm>
              <a:off x="429850" y="2272538"/>
              <a:ext cx="6400800" cy="2771775"/>
            </a:xfrm>
            <a:prstGeom prst="rect">
              <a:avLst/>
            </a:prstGeom>
            <a:noFill/>
            <a:ln>
              <a:noFill/>
            </a:ln>
          </p:spPr>
        </p:pic>
        <p:pic>
          <p:nvPicPr>
            <p:cNvPr id="397" name="Google Shape;397;p54"/>
            <p:cNvPicPr preferRelativeResize="0"/>
            <p:nvPr/>
          </p:nvPicPr>
          <p:blipFill>
            <a:blip r:embed="rId4">
              <a:alphaModFix/>
            </a:blip>
            <a:stretch>
              <a:fillRect/>
            </a:stretch>
          </p:blipFill>
          <p:spPr>
            <a:xfrm>
              <a:off x="6777168" y="1564736"/>
              <a:ext cx="2600325" cy="3571875"/>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ClosedLoop Component - ONAP Data Collection, Analytics, Events (DCAE)</a:t>
            </a:r>
            <a:endParaRPr/>
          </a:p>
        </p:txBody>
      </p:sp>
      <p:sp>
        <p:nvSpPr>
          <p:cNvPr id="403" name="Google Shape;403;p55"/>
          <p:cNvSpPr txBox="1"/>
          <p:nvPr>
            <p:ph idx="1" type="body"/>
          </p:nvPr>
        </p:nvSpPr>
        <p:spPr>
          <a:xfrm>
            <a:off x="43400" y="1495450"/>
            <a:ext cx="3005400" cy="3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DCAE gathers performance, usage, and configuration data from the managed environment. Data is then fed to various analytic applications, and if anomalies or significant events are detected, the results trigger appropriate actions, such as publishing to other ONAP components such as Policy, SO, or Controllers.</a:t>
            </a:r>
            <a:endParaRPr sz="1050">
              <a:solidFill>
                <a:schemeClr val="dk1"/>
              </a:solidFill>
              <a:highlight>
                <a:srgbClr val="FFFFFF"/>
              </a:highlight>
            </a:endParaRPr>
          </a:p>
          <a:p>
            <a:pPr indent="-295275" lvl="0" marL="457200" rtl="0" algn="l">
              <a:spcBef>
                <a:spcPts val="2200"/>
              </a:spcBef>
              <a:spcAft>
                <a:spcPts val="0"/>
              </a:spcAft>
              <a:buClr>
                <a:schemeClr val="dk1"/>
              </a:buClr>
              <a:buSzPts val="1050"/>
              <a:buChar char="●"/>
            </a:pPr>
            <a:r>
              <a:rPr lang="en" sz="1050">
                <a:solidFill>
                  <a:schemeClr val="dk1"/>
                </a:solidFill>
                <a:highlight>
                  <a:srgbClr val="FFFFFF"/>
                </a:highlight>
              </a:rPr>
              <a:t>Collect, ingest, transform and store data as necessary for analysis</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Provide a framework for development of analytics</a:t>
            </a:r>
            <a:endParaRPr sz="1050">
              <a:solidFill>
                <a:schemeClr val="dk1"/>
              </a:solidFill>
              <a:highlight>
                <a:srgbClr val="FFFFFF"/>
              </a:highlight>
            </a:endParaRPr>
          </a:p>
          <a:p>
            <a:pPr indent="457200" lvl="0" marL="0" rtl="0" algn="l">
              <a:lnSpc>
                <a:spcPct val="95000"/>
              </a:lnSpc>
              <a:spcBef>
                <a:spcPts val="2200"/>
              </a:spcBef>
              <a:spcAft>
                <a:spcPts val="1200"/>
              </a:spcAft>
              <a:buSzPts val="605"/>
              <a:buNone/>
            </a:pPr>
            <a:r>
              <a:t/>
            </a:r>
            <a:endParaRPr sz="1190"/>
          </a:p>
        </p:txBody>
      </p:sp>
      <p:pic>
        <p:nvPicPr>
          <p:cNvPr id="404" name="Google Shape;404;p55"/>
          <p:cNvPicPr preferRelativeResize="0"/>
          <p:nvPr/>
        </p:nvPicPr>
        <p:blipFill>
          <a:blip r:embed="rId3">
            <a:alphaModFix/>
          </a:blip>
          <a:stretch>
            <a:fillRect/>
          </a:stretch>
        </p:blipFill>
        <p:spPr>
          <a:xfrm>
            <a:off x="2948474" y="1170125"/>
            <a:ext cx="6127376" cy="3488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6"/>
          <p:cNvPicPr preferRelativeResize="0"/>
          <p:nvPr/>
        </p:nvPicPr>
        <p:blipFill>
          <a:blip r:embed="rId3">
            <a:alphaModFix/>
          </a:blip>
          <a:stretch>
            <a:fillRect/>
          </a:stretch>
        </p:blipFill>
        <p:spPr>
          <a:xfrm>
            <a:off x="1038299" y="1210975"/>
            <a:ext cx="6637221" cy="3932525"/>
          </a:xfrm>
          <a:prstGeom prst="rect">
            <a:avLst/>
          </a:prstGeom>
          <a:noFill/>
          <a:ln>
            <a:noFill/>
          </a:ln>
        </p:spPr>
      </p:pic>
      <p:sp>
        <p:nvSpPr>
          <p:cNvPr id="410" name="Google Shape;410;p5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ClosedLoop Component - ONAP Data Collection, Analytics, Events (DCAE)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ONAP Architecture</a:t>
            </a:r>
            <a:endParaRPr/>
          </a:p>
        </p:txBody>
      </p:sp>
      <p:pic>
        <p:nvPicPr>
          <p:cNvPr id="416" name="Google Shape;416;p57"/>
          <p:cNvPicPr preferRelativeResize="0"/>
          <p:nvPr/>
        </p:nvPicPr>
        <p:blipFill>
          <a:blip r:embed="rId3">
            <a:alphaModFix/>
          </a:blip>
          <a:stretch>
            <a:fillRect/>
          </a:stretch>
        </p:blipFill>
        <p:spPr>
          <a:xfrm>
            <a:off x="152400" y="789125"/>
            <a:ext cx="8799232" cy="420197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ONAP Architecture</a:t>
            </a:r>
            <a:endParaRPr/>
          </a:p>
        </p:txBody>
      </p:sp>
      <p:pic>
        <p:nvPicPr>
          <p:cNvPr id="422" name="Google Shape;422;p58"/>
          <p:cNvPicPr preferRelativeResize="0"/>
          <p:nvPr/>
        </p:nvPicPr>
        <p:blipFill>
          <a:blip r:embed="rId3">
            <a:alphaModFix/>
          </a:blip>
          <a:stretch>
            <a:fillRect/>
          </a:stretch>
        </p:blipFill>
        <p:spPr>
          <a:xfrm>
            <a:off x="357675" y="718950"/>
            <a:ext cx="8428646" cy="420197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9"/>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ONAP Architecture</a:t>
            </a:r>
            <a:endParaRPr/>
          </a:p>
        </p:txBody>
      </p:sp>
      <p:pic>
        <p:nvPicPr>
          <p:cNvPr id="428" name="Google Shape;428;p59"/>
          <p:cNvPicPr preferRelativeResize="0"/>
          <p:nvPr/>
        </p:nvPicPr>
        <p:blipFill>
          <a:blip r:embed="rId3">
            <a:alphaModFix/>
          </a:blip>
          <a:stretch>
            <a:fillRect/>
          </a:stretch>
        </p:blipFill>
        <p:spPr>
          <a:xfrm>
            <a:off x="311700" y="636725"/>
            <a:ext cx="8274662" cy="42019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ONAP Architecture</a:t>
            </a:r>
            <a:endParaRPr/>
          </a:p>
        </p:txBody>
      </p:sp>
      <p:pic>
        <p:nvPicPr>
          <p:cNvPr id="434" name="Google Shape;434;p60"/>
          <p:cNvPicPr preferRelativeResize="0"/>
          <p:nvPr/>
        </p:nvPicPr>
        <p:blipFill>
          <a:blip r:embed="rId3">
            <a:alphaModFix/>
          </a:blip>
          <a:stretch>
            <a:fillRect/>
          </a:stretch>
        </p:blipFill>
        <p:spPr>
          <a:xfrm>
            <a:off x="262025" y="734300"/>
            <a:ext cx="8346895" cy="420197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Use-cases</a:t>
            </a:r>
            <a:endParaRPr b="1" sz="2500">
              <a:solidFill>
                <a:srgbClr val="1155CC"/>
              </a:solidFill>
              <a:highlight>
                <a:srgbClr val="FFFFFF"/>
              </a:highlight>
            </a:endParaRPr>
          </a:p>
        </p:txBody>
      </p:sp>
      <p:sp>
        <p:nvSpPr>
          <p:cNvPr id="440" name="Google Shape;440;p61"/>
          <p:cNvSpPr txBox="1"/>
          <p:nvPr>
            <p:ph idx="1" type="body"/>
          </p:nvPr>
        </p:nvSpPr>
        <p:spPr>
          <a:xfrm>
            <a:off x="311700" y="1152475"/>
            <a:ext cx="49650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605"/>
              <a:buFont typeface="Arial"/>
              <a:buNone/>
            </a:pPr>
            <a:r>
              <a:rPr b="1" lang="en" sz="925">
                <a:solidFill>
                  <a:srgbClr val="CC4125"/>
                </a:solidFill>
                <a:highlight>
                  <a:srgbClr val="FFFFFF"/>
                </a:highlight>
                <a:latin typeface="Roboto"/>
                <a:ea typeface="Roboto"/>
                <a:cs typeface="Roboto"/>
                <a:sym typeface="Roboto"/>
              </a:rPr>
              <a:t>Cross Domain and Cross Layer VPN (CCVPN) Blueprint</a:t>
            </a:r>
            <a:endParaRPr b="1" sz="925">
              <a:solidFill>
                <a:srgbClr val="444444"/>
              </a:solidFill>
              <a:highlight>
                <a:srgbClr val="FFFFFF"/>
              </a:highlight>
              <a:latin typeface="Roboto"/>
              <a:ea typeface="Roboto"/>
              <a:cs typeface="Roboto"/>
              <a:sym typeface="Roboto"/>
            </a:endParaRPr>
          </a:p>
          <a:p>
            <a:pPr indent="0" lvl="0" marL="0" rtl="0" algn="l">
              <a:lnSpc>
                <a:spcPct val="105000"/>
              </a:lnSpc>
              <a:spcBef>
                <a:spcPts val="500"/>
              </a:spcBef>
              <a:spcAft>
                <a:spcPts val="0"/>
              </a:spcAft>
              <a:buClr>
                <a:schemeClr val="dk1"/>
              </a:buClr>
              <a:buSzPts val="605"/>
              <a:buFont typeface="Arial"/>
              <a:buNone/>
            </a:pPr>
            <a:r>
              <a:rPr lang="en" sz="842">
                <a:solidFill>
                  <a:srgbClr val="676767"/>
                </a:solidFill>
                <a:highlight>
                  <a:srgbClr val="FFFFFF"/>
                </a:highlight>
                <a:latin typeface="Roboto"/>
                <a:ea typeface="Roboto"/>
                <a:cs typeface="Roboto"/>
                <a:sym typeface="Roboto"/>
              </a:rPr>
              <a:t>The CCVPN (Cross Domain and Cross Layer VPN) blueprint is a combination of </a:t>
            </a:r>
            <a:r>
              <a:rPr b="1" lang="en" sz="842">
                <a:solidFill>
                  <a:srgbClr val="676767"/>
                </a:solidFill>
                <a:highlight>
                  <a:srgbClr val="FFFFFF"/>
                </a:highlight>
                <a:latin typeface="Roboto"/>
                <a:ea typeface="Roboto"/>
                <a:cs typeface="Roboto"/>
                <a:sym typeface="Roboto"/>
              </a:rPr>
              <a:t>SOTN</a:t>
            </a:r>
            <a:r>
              <a:rPr lang="en" sz="842">
                <a:solidFill>
                  <a:srgbClr val="676767"/>
                </a:solidFill>
                <a:highlight>
                  <a:srgbClr val="FFFFFF"/>
                </a:highlight>
                <a:latin typeface="Roboto"/>
                <a:ea typeface="Roboto"/>
                <a:cs typeface="Roboto"/>
                <a:sym typeface="Roboto"/>
              </a:rPr>
              <a:t> (Super high-speed Optical Transport Network) and ONAP, which takes advantage of the orchestration ability of ONAP, to realize a unified management and scheduling of resources and services. It achieves cross-domain orchestration and ONAP peering across service providers. In this blueprint, </a:t>
            </a:r>
            <a:r>
              <a:rPr b="1" lang="en" sz="842">
                <a:solidFill>
                  <a:srgbClr val="676767"/>
                </a:solidFill>
                <a:highlight>
                  <a:srgbClr val="FFFFFF"/>
                </a:highlight>
                <a:latin typeface="Roboto"/>
                <a:ea typeface="Roboto"/>
                <a:cs typeface="Roboto"/>
                <a:sym typeface="Roboto"/>
              </a:rPr>
              <a:t>SO is responsible for CCVPN end-to-end service orchestration working in collaboration with VF-C and SDN-C</a:t>
            </a:r>
            <a:r>
              <a:rPr lang="en" sz="842">
                <a:solidFill>
                  <a:srgbClr val="676767"/>
                </a:solidFill>
                <a:highlight>
                  <a:srgbClr val="FFFFFF"/>
                </a:highlight>
                <a:latin typeface="Roboto"/>
                <a:ea typeface="Roboto"/>
                <a:cs typeface="Roboto"/>
                <a:sym typeface="Roboto"/>
              </a:rPr>
              <a:t>. </a:t>
            </a:r>
            <a:r>
              <a:rPr b="1" lang="en" sz="842">
                <a:solidFill>
                  <a:srgbClr val="676767"/>
                </a:solidFill>
                <a:highlight>
                  <a:srgbClr val="FFFFFF"/>
                </a:highlight>
                <a:latin typeface="Roboto"/>
                <a:ea typeface="Roboto"/>
                <a:cs typeface="Roboto"/>
                <a:sym typeface="Roboto"/>
              </a:rPr>
              <a:t>SDN-C establishes network connectivity completes the Network Services and VNF lifecycle management.</a:t>
            </a:r>
            <a:r>
              <a:rPr lang="en" sz="842">
                <a:solidFill>
                  <a:srgbClr val="676767"/>
                </a:solidFill>
                <a:highlight>
                  <a:srgbClr val="FFFFFF"/>
                </a:highlight>
                <a:latin typeface="Roboto"/>
                <a:ea typeface="Roboto"/>
                <a:cs typeface="Roboto"/>
                <a:sym typeface="Roboto"/>
              </a:rPr>
              <a:t> ONAP peering across CSPs uses an east-west API which is being aligned with the MEF Interlude API.</a:t>
            </a:r>
            <a:r>
              <a:rPr b="1" lang="en" sz="842">
                <a:solidFill>
                  <a:srgbClr val="676767"/>
                </a:solidFill>
                <a:highlight>
                  <a:srgbClr val="FFFFFF"/>
                </a:highlight>
                <a:latin typeface="Roboto"/>
                <a:ea typeface="Roboto"/>
                <a:cs typeface="Roboto"/>
                <a:sym typeface="Roboto"/>
              </a:rPr>
              <a:t> The key innovations in this use case are physical network discovery and modeling, cross-domain orchestration across multiple physical networks, cross operator end-to-end service provisioning, close-loop reroute for cross-domain service, dynamic changes (branch sites, VNFs) and intelligent service optimization (including AI/ML). </a:t>
            </a:r>
            <a:r>
              <a:rPr lang="en" sz="842">
                <a:solidFill>
                  <a:srgbClr val="676767"/>
                </a:solidFill>
                <a:highlight>
                  <a:srgbClr val="FFFFFF"/>
                </a:highlight>
                <a:latin typeface="Roboto"/>
                <a:ea typeface="Roboto"/>
                <a:cs typeface="Roboto"/>
                <a:sym typeface="Roboto"/>
              </a:rPr>
              <a:t>The Frankfurt release adds support for end-to-end E-LINE services over optical transport network (OTN) network-to-network interface (NNI).</a:t>
            </a:r>
            <a:endParaRPr sz="842">
              <a:solidFill>
                <a:srgbClr val="676767"/>
              </a:solidFill>
              <a:highlight>
                <a:srgbClr val="FFFFFF"/>
              </a:highlight>
              <a:latin typeface="Roboto"/>
              <a:ea typeface="Roboto"/>
              <a:cs typeface="Roboto"/>
              <a:sym typeface="Roboto"/>
            </a:endParaRPr>
          </a:p>
          <a:p>
            <a:pPr indent="0" lvl="0" marL="0" rtl="0" algn="l">
              <a:lnSpc>
                <a:spcPct val="105000"/>
              </a:lnSpc>
              <a:spcBef>
                <a:spcPts val="0"/>
              </a:spcBef>
              <a:spcAft>
                <a:spcPts val="0"/>
              </a:spcAft>
              <a:buSzPts val="605"/>
              <a:buNone/>
            </a:pPr>
            <a:r>
              <a:t/>
            </a:r>
            <a:endParaRPr sz="925">
              <a:solidFill>
                <a:srgbClr val="444444"/>
              </a:solidFill>
              <a:highlight>
                <a:srgbClr val="FFFFFF"/>
              </a:highlight>
              <a:latin typeface="Roboto"/>
              <a:ea typeface="Roboto"/>
              <a:cs typeface="Roboto"/>
              <a:sym typeface="Roboto"/>
            </a:endParaRPr>
          </a:p>
          <a:p>
            <a:pPr indent="0" lvl="0" marL="0" rtl="0" algn="l">
              <a:lnSpc>
                <a:spcPct val="130000"/>
              </a:lnSpc>
              <a:spcBef>
                <a:spcPts val="1200"/>
              </a:spcBef>
              <a:spcAft>
                <a:spcPts val="0"/>
              </a:spcAft>
              <a:buClr>
                <a:schemeClr val="dk1"/>
              </a:buClr>
              <a:buSzPts val="605"/>
              <a:buFont typeface="Arial"/>
              <a:buNone/>
            </a:pPr>
            <a:r>
              <a:rPr b="1" lang="en" sz="925">
                <a:solidFill>
                  <a:srgbClr val="CC4125"/>
                </a:solidFill>
                <a:highlight>
                  <a:srgbClr val="FFFFFF"/>
                </a:highlight>
                <a:latin typeface="Roboto"/>
                <a:ea typeface="Roboto"/>
                <a:cs typeface="Roboto"/>
                <a:sym typeface="Roboto"/>
              </a:rPr>
              <a:t>Multi-Domain Optical Network Service (MDONS) Blueprint</a:t>
            </a:r>
            <a:endParaRPr b="1" sz="925">
              <a:solidFill>
                <a:srgbClr val="CC4125"/>
              </a:solidFill>
              <a:highlight>
                <a:srgbClr val="FFFFFF"/>
              </a:highlight>
              <a:latin typeface="Roboto"/>
              <a:ea typeface="Roboto"/>
              <a:cs typeface="Roboto"/>
              <a:sym typeface="Roboto"/>
            </a:endParaRPr>
          </a:p>
          <a:p>
            <a:pPr indent="0" lvl="0" marL="0" rtl="0" algn="l">
              <a:lnSpc>
                <a:spcPct val="105000"/>
              </a:lnSpc>
              <a:spcBef>
                <a:spcPts val="500"/>
              </a:spcBef>
              <a:spcAft>
                <a:spcPts val="0"/>
              </a:spcAft>
              <a:buClr>
                <a:schemeClr val="dk1"/>
              </a:buClr>
              <a:buSzPts val="605"/>
              <a:buFont typeface="Arial"/>
              <a:buNone/>
            </a:pPr>
            <a:r>
              <a:rPr lang="en" sz="842">
                <a:solidFill>
                  <a:srgbClr val="676767"/>
                </a:solidFill>
                <a:highlight>
                  <a:srgbClr val="FFFFFF"/>
                </a:highlight>
                <a:latin typeface="Roboto"/>
                <a:ea typeface="Roboto"/>
                <a:cs typeface="Roboto"/>
                <a:sym typeface="Roboto"/>
              </a:rPr>
              <a:t>While CCVPN addresses the automation of networking layers 2 and 3, it does not address layers 0 and 1. Automating these layers is equally important because providing an end-to-end service to their customers often requires a manual and complex negotiation between CSPs that includes both the business arrangement and the actual service design and activation. CSPs may also be structured such that they operate multiple networks independently and require similar transactions among their own networks and business units in order to provide an end-to-end service. The MDONS blueprint created by AT&amp;T, Orange, and Fujitsu solves the above problem. MDONS and CCVPN used together can solve the OTN automation problem in a comprehensive manner.</a:t>
            </a:r>
            <a:endParaRPr sz="842">
              <a:solidFill>
                <a:srgbClr val="676767"/>
              </a:solidFill>
              <a:highlight>
                <a:srgbClr val="FFFFFF"/>
              </a:highlight>
              <a:latin typeface="Roboto"/>
              <a:ea typeface="Roboto"/>
              <a:cs typeface="Roboto"/>
              <a:sym typeface="Roboto"/>
            </a:endParaRPr>
          </a:p>
          <a:p>
            <a:pPr indent="0" lvl="0" marL="0" rtl="0" algn="l">
              <a:lnSpc>
                <a:spcPct val="105000"/>
              </a:lnSpc>
              <a:spcBef>
                <a:spcPts val="0"/>
              </a:spcBef>
              <a:spcAft>
                <a:spcPts val="1200"/>
              </a:spcAft>
              <a:buSzPts val="605"/>
              <a:buNone/>
            </a:pPr>
            <a:r>
              <a:t/>
            </a:r>
            <a:endParaRPr sz="925">
              <a:solidFill>
                <a:srgbClr val="444444"/>
              </a:solidFill>
              <a:highlight>
                <a:srgbClr val="FFFFFF"/>
              </a:highlight>
              <a:latin typeface="Roboto"/>
              <a:ea typeface="Roboto"/>
              <a:cs typeface="Roboto"/>
              <a:sym typeface="Roboto"/>
            </a:endParaRPr>
          </a:p>
        </p:txBody>
      </p:sp>
      <p:pic>
        <p:nvPicPr>
          <p:cNvPr id="441" name="Google Shape;441;p61"/>
          <p:cNvPicPr preferRelativeResize="0"/>
          <p:nvPr/>
        </p:nvPicPr>
        <p:blipFill>
          <a:blip r:embed="rId3">
            <a:alphaModFix/>
          </a:blip>
          <a:stretch>
            <a:fillRect/>
          </a:stretch>
        </p:blipFill>
        <p:spPr>
          <a:xfrm>
            <a:off x="4178875" y="4570"/>
            <a:ext cx="4965124" cy="1453625"/>
          </a:xfrm>
          <a:prstGeom prst="rect">
            <a:avLst/>
          </a:prstGeom>
          <a:noFill/>
          <a:ln>
            <a:noFill/>
          </a:ln>
        </p:spPr>
      </p:pic>
      <p:pic>
        <p:nvPicPr>
          <p:cNvPr id="442" name="Google Shape;442;p61"/>
          <p:cNvPicPr preferRelativeResize="0"/>
          <p:nvPr/>
        </p:nvPicPr>
        <p:blipFill>
          <a:blip r:embed="rId4">
            <a:alphaModFix/>
          </a:blip>
          <a:stretch>
            <a:fillRect/>
          </a:stretch>
        </p:blipFill>
        <p:spPr>
          <a:xfrm>
            <a:off x="5181813" y="2439155"/>
            <a:ext cx="3936424" cy="1873350"/>
          </a:xfrm>
          <a:prstGeom prst="rect">
            <a:avLst/>
          </a:prstGeom>
          <a:noFill/>
          <a:ln>
            <a:noFill/>
          </a:ln>
        </p:spPr>
      </p:pic>
      <p:sp>
        <p:nvSpPr>
          <p:cNvPr id="443" name="Google Shape;443;p61"/>
          <p:cNvSpPr txBox="1"/>
          <p:nvPr/>
        </p:nvSpPr>
        <p:spPr>
          <a:xfrm>
            <a:off x="244724" y="4901590"/>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https://www.onap.org/architecture/use-cases-blue-prints#:~:text=ONAP%20supports%20the%20VoLTE%20use,%2DC%20and%20SDN%2DC</a:t>
            </a:r>
            <a:r>
              <a:rPr lang="en" sz="900"/>
              <a:t>.</a:t>
            </a:r>
            <a:endParaRPr sz="900"/>
          </a:p>
          <a:p>
            <a:pPr indent="0" lvl="0" marL="0" rtl="0" algn="l">
              <a:spcBef>
                <a:spcPts val="0"/>
              </a:spcBef>
              <a:spcAft>
                <a:spcPts val="0"/>
              </a:spcAft>
              <a:buNone/>
            </a:pPr>
            <a:r>
              <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marR="0" rtl="0" algn="l">
              <a:lnSpc>
                <a:spcPct val="130000"/>
              </a:lnSpc>
              <a:spcBef>
                <a:spcPts val="0"/>
              </a:spcBef>
              <a:spcAft>
                <a:spcPts val="1500"/>
              </a:spcAft>
              <a:buNone/>
            </a:pPr>
            <a:r>
              <a:rPr b="1" lang="en" sz="2500">
                <a:solidFill>
                  <a:srgbClr val="1155CC"/>
                </a:solidFill>
                <a:highlight>
                  <a:srgbClr val="FFFFFF"/>
                </a:highlight>
              </a:rPr>
              <a:t>NFV: Network function virtualization</a:t>
            </a:r>
            <a:endParaRPr b="1" sz="2500">
              <a:solidFill>
                <a:srgbClr val="1155CC"/>
              </a:solidFill>
              <a:highlight>
                <a:srgbClr val="FFFFFF"/>
              </a:highlight>
            </a:endParaRPr>
          </a:p>
        </p:txBody>
      </p:sp>
      <p:sp>
        <p:nvSpPr>
          <p:cNvPr id="92" name="Google Shape;92;p17"/>
          <p:cNvSpPr txBox="1"/>
          <p:nvPr/>
        </p:nvSpPr>
        <p:spPr>
          <a:xfrm>
            <a:off x="477400" y="1094250"/>
            <a:ext cx="3588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NFV is all about 3 main components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Softwarization         ------&gt;</a:t>
            </a:r>
            <a:endParaRPr/>
          </a:p>
          <a:p>
            <a:pPr indent="-317500" lvl="0" marL="457200" rtl="0" algn="l">
              <a:spcBef>
                <a:spcPts val="0"/>
              </a:spcBef>
              <a:spcAft>
                <a:spcPts val="0"/>
              </a:spcAft>
              <a:buSzPts val="1400"/>
              <a:buChar char="➢"/>
            </a:pPr>
            <a:r>
              <a:rPr lang="en"/>
              <a:t>Virtualization and</a:t>
            </a:r>
            <a:endParaRPr/>
          </a:p>
          <a:p>
            <a:pPr indent="-317500" lvl="0" marL="457200" rtl="0" algn="l">
              <a:spcBef>
                <a:spcPts val="0"/>
              </a:spcBef>
              <a:spcAft>
                <a:spcPts val="0"/>
              </a:spcAft>
              <a:buSzPts val="1400"/>
              <a:buChar char="➢"/>
            </a:pPr>
            <a:r>
              <a:rPr lang="en"/>
              <a:t>Orchestration</a:t>
            </a:r>
            <a:endParaRPr/>
          </a:p>
          <a:p>
            <a:pPr indent="0" lvl="0" marL="0" rtl="0" algn="l">
              <a:spcBef>
                <a:spcPts val="0"/>
              </a:spcBef>
              <a:spcAft>
                <a:spcPts val="0"/>
              </a:spcAft>
              <a:buNone/>
            </a:pPr>
            <a:r>
              <a:t/>
            </a:r>
            <a:endParaRPr/>
          </a:p>
        </p:txBody>
      </p:sp>
      <p:pic>
        <p:nvPicPr>
          <p:cNvPr id="93" name="Google Shape;93;p17"/>
          <p:cNvPicPr preferRelativeResize="0"/>
          <p:nvPr/>
        </p:nvPicPr>
        <p:blipFill>
          <a:blip r:embed="rId3">
            <a:alphaModFix/>
          </a:blip>
          <a:stretch>
            <a:fillRect/>
          </a:stretch>
        </p:blipFill>
        <p:spPr>
          <a:xfrm>
            <a:off x="193685" y="2495562"/>
            <a:ext cx="3038475" cy="2647950"/>
          </a:xfrm>
          <a:prstGeom prst="rect">
            <a:avLst/>
          </a:prstGeom>
          <a:noFill/>
          <a:ln>
            <a:noFill/>
          </a:ln>
        </p:spPr>
      </p:pic>
      <p:sp>
        <p:nvSpPr>
          <p:cNvPr id="94" name="Google Shape;94;p17"/>
          <p:cNvSpPr txBox="1"/>
          <p:nvPr/>
        </p:nvSpPr>
        <p:spPr>
          <a:xfrm>
            <a:off x="3835575" y="1426175"/>
            <a:ext cx="51516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Softwarization refers to the paradigm where a given functionality runs in software instead of hardware. This approach guarantees high degree of </a:t>
            </a:r>
            <a:r>
              <a:rPr b="1" lang="en" sz="1300"/>
              <a:t>flexibility</a:t>
            </a:r>
            <a:r>
              <a:rPr lang="en" sz="1300"/>
              <a:t> and </a:t>
            </a:r>
            <a:r>
              <a:rPr b="1" lang="en" sz="1300"/>
              <a:t>reconfigurability</a:t>
            </a:r>
            <a:r>
              <a:rPr lang="en" sz="1300"/>
              <a:t> as functionalities can be enhanced (or novel functions introduced) by </a:t>
            </a:r>
            <a:r>
              <a:rPr b="1" lang="en" sz="1300"/>
              <a:t>updating</a:t>
            </a:r>
            <a:r>
              <a:rPr lang="en" sz="1300"/>
              <a:t> the </a:t>
            </a:r>
            <a:r>
              <a:rPr b="1" lang="en" sz="1300"/>
              <a:t>software</a:t>
            </a:r>
            <a:r>
              <a:rPr lang="en"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As softwarization breaks the relationship between functions and the underlying hardware, it has obvious benefits in terms of time to deploy, </a:t>
            </a:r>
            <a:r>
              <a:rPr b="1" lang="en" sz="1300"/>
              <a:t>CAPEX</a:t>
            </a:r>
            <a:r>
              <a:rPr lang="en" sz="1300"/>
              <a:t> and </a:t>
            </a:r>
            <a:r>
              <a:rPr b="1" lang="en" sz="1300"/>
              <a:t>OPEX</a:t>
            </a:r>
            <a:r>
              <a:rPr lang="en" sz="1300"/>
              <a:t> reduction when updating or introducing new functions.</a:t>
            </a:r>
            <a:endParaRPr sz="13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Use-cases</a:t>
            </a:r>
            <a:endParaRPr b="1" sz="2500">
              <a:solidFill>
                <a:srgbClr val="1155CC"/>
              </a:solidFill>
              <a:highlight>
                <a:srgbClr val="FFFFFF"/>
              </a:highlight>
            </a:endParaRPr>
          </a:p>
        </p:txBody>
      </p:sp>
      <p:sp>
        <p:nvSpPr>
          <p:cNvPr id="449" name="Google Shape;449;p62"/>
          <p:cNvSpPr txBox="1"/>
          <p:nvPr>
            <p:ph idx="1" type="body"/>
          </p:nvPr>
        </p:nvSpPr>
        <p:spPr>
          <a:xfrm>
            <a:off x="311700" y="1152475"/>
            <a:ext cx="50151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40000"/>
              </a:lnSpc>
              <a:spcBef>
                <a:spcPts val="0"/>
              </a:spcBef>
              <a:spcAft>
                <a:spcPts val="0"/>
              </a:spcAft>
              <a:buClr>
                <a:schemeClr val="dk1"/>
              </a:buClr>
              <a:buSzPct val="73333"/>
              <a:buFont typeface="Arial"/>
              <a:buNone/>
            </a:pPr>
            <a:r>
              <a:rPr b="1" lang="en" sz="1500">
                <a:solidFill>
                  <a:srgbClr val="CC4125"/>
                </a:solidFill>
                <a:highlight>
                  <a:srgbClr val="FFFFFF"/>
                </a:highlight>
                <a:latin typeface="Roboto"/>
                <a:ea typeface="Roboto"/>
                <a:cs typeface="Roboto"/>
                <a:sym typeface="Roboto"/>
              </a:rPr>
              <a:t>5G Blueprint</a:t>
            </a:r>
            <a:endParaRPr sz="1500">
              <a:solidFill>
                <a:srgbClr val="444444"/>
              </a:solidFill>
              <a:highlight>
                <a:srgbClr val="FFFFFF"/>
              </a:highlight>
              <a:latin typeface="Roboto"/>
              <a:ea typeface="Roboto"/>
              <a:cs typeface="Roboto"/>
              <a:sym typeface="Roboto"/>
            </a:endParaRPr>
          </a:p>
          <a:p>
            <a:pPr indent="0" lvl="0" marL="0" rtl="0" algn="l">
              <a:spcBef>
                <a:spcPts val="500"/>
              </a:spcBef>
              <a:spcAft>
                <a:spcPts val="0"/>
              </a:spcAft>
              <a:buClr>
                <a:schemeClr val="dk1"/>
              </a:buClr>
              <a:buSzPct val="81481"/>
              <a:buFont typeface="Arial"/>
              <a:buNone/>
            </a:pPr>
            <a:r>
              <a:rPr lang="en" sz="1350">
                <a:solidFill>
                  <a:srgbClr val="676767"/>
                </a:solidFill>
                <a:highlight>
                  <a:srgbClr val="FFFFFF"/>
                </a:highlight>
                <a:latin typeface="Roboto"/>
                <a:ea typeface="Roboto"/>
                <a:cs typeface="Roboto"/>
                <a:sym typeface="Roboto"/>
              </a:rPr>
              <a:t>The 5G blueprint is a multi-release effort, with five key initiatives around end-to-end service orchestration, network slicing, PNF/VNF lifecycle management , PNF integration, and network optimization. The combination of eMBB that promises peak data rates of 20 Mbps, uRLLC that guarantees sub-millisecond response times, MMTC that can support 0.92 devices per sq. ft., and network slicing brings with it some unique requirements.</a:t>
            </a:r>
            <a:endParaRPr sz="1350">
              <a:solidFill>
                <a:srgbClr val="676767"/>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ct val="81481"/>
              <a:buFont typeface="Arial"/>
              <a:buNone/>
            </a:pPr>
            <a:r>
              <a:t/>
            </a:r>
            <a:endParaRPr sz="1350">
              <a:solidFill>
                <a:srgbClr val="676767"/>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ct val="81481"/>
              <a:buFont typeface="Arial"/>
              <a:buNone/>
            </a:pPr>
            <a:r>
              <a:rPr lang="en" sz="1350">
                <a:solidFill>
                  <a:srgbClr val="676767"/>
                </a:solidFill>
                <a:highlight>
                  <a:srgbClr val="FFFFFF"/>
                </a:highlight>
                <a:latin typeface="Roboto"/>
                <a:ea typeface="Roboto"/>
                <a:cs typeface="Roboto"/>
                <a:sym typeface="Roboto"/>
              </a:rPr>
              <a:t>First ONAP needs to manage the lifecycle of a network slice from initial creation/activation all the way to deactivation/termination. </a:t>
            </a:r>
            <a:endParaRPr sz="1350">
              <a:solidFill>
                <a:srgbClr val="676767"/>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ct val="81481"/>
              <a:buFont typeface="Arial"/>
              <a:buNone/>
            </a:pPr>
            <a:r>
              <a:t/>
            </a:r>
            <a:endParaRPr sz="1350">
              <a:solidFill>
                <a:srgbClr val="676767"/>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ct val="81481"/>
              <a:buFont typeface="Arial"/>
              <a:buNone/>
            </a:pPr>
            <a:r>
              <a:rPr lang="en" sz="1350">
                <a:solidFill>
                  <a:srgbClr val="676767"/>
                </a:solidFill>
                <a:highlight>
                  <a:srgbClr val="FFFFFF"/>
                </a:highlight>
                <a:latin typeface="Roboto"/>
                <a:ea typeface="Roboto"/>
                <a:cs typeface="Roboto"/>
                <a:sym typeface="Roboto"/>
              </a:rPr>
              <a:t>Next, ONAP needs to optimize the network around real time and bulk analytics, place VNFs on the correct edge cloud, scale and heal services, and provide edge automation. ONAP also provides self organizing network (SON) services such as physical cell ID allocation for new RAN sites. These requirements have led to the five above-listed initiatives and have been developed in close cooperation with other standards and open source organizations such as 3GPP, TM Forum, ETSI, and O-RAN Software Community. </a:t>
            </a:r>
            <a:r>
              <a:rPr lang="en" sz="1350">
                <a:solidFill>
                  <a:srgbClr val="07819B"/>
                </a:solidFill>
                <a:highlight>
                  <a:srgbClr val="FFFFFF"/>
                </a:highlight>
                <a:uFill>
                  <a:noFill/>
                </a:uFill>
                <a:latin typeface="Roboto"/>
                <a:ea typeface="Roboto"/>
                <a:cs typeface="Roboto"/>
                <a:sym typeface="Roboto"/>
                <a:hlinkClick r:id="rId3">
                  <a:extLst>
                    <a:ext uri="{A12FA001-AC4F-418D-AE19-62706E023703}">
                      <ahyp:hlinkClr val="tx"/>
                    </a:ext>
                  </a:extLst>
                </a:hlinkClick>
              </a:rPr>
              <a:t>See the 5G E2E Network Slicing Technical Overview Document</a:t>
            </a:r>
            <a:r>
              <a:rPr lang="en" sz="1350">
                <a:solidFill>
                  <a:srgbClr val="676767"/>
                </a:solidFill>
                <a:highlight>
                  <a:srgbClr val="FFFFFF"/>
                </a:highlight>
                <a:latin typeface="Roboto"/>
                <a:ea typeface="Roboto"/>
                <a:cs typeface="Roboto"/>
                <a:sym typeface="Roboto"/>
              </a:rPr>
              <a:t>.</a:t>
            </a:r>
            <a:endParaRPr sz="1350">
              <a:solidFill>
                <a:srgbClr val="676767"/>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pic>
        <p:nvPicPr>
          <p:cNvPr id="450" name="Google Shape;450;p62"/>
          <p:cNvPicPr preferRelativeResize="0"/>
          <p:nvPr/>
        </p:nvPicPr>
        <p:blipFill>
          <a:blip r:embed="rId4">
            <a:alphaModFix/>
          </a:blip>
          <a:stretch>
            <a:fillRect/>
          </a:stretch>
        </p:blipFill>
        <p:spPr>
          <a:xfrm>
            <a:off x="5235625" y="1512637"/>
            <a:ext cx="3908375" cy="2696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3"/>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Use-cases</a:t>
            </a:r>
            <a:endParaRPr/>
          </a:p>
        </p:txBody>
      </p:sp>
      <p:sp>
        <p:nvSpPr>
          <p:cNvPr id="456" name="Google Shape;456;p63"/>
          <p:cNvSpPr txBox="1"/>
          <p:nvPr>
            <p:ph idx="1" type="body"/>
          </p:nvPr>
        </p:nvSpPr>
        <p:spPr>
          <a:xfrm>
            <a:off x="311700" y="564260"/>
            <a:ext cx="5222400" cy="37335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688"/>
              <a:buFont typeface="Arial"/>
              <a:buNone/>
            </a:pPr>
            <a:r>
              <a:rPr b="1" lang="en" sz="1137">
                <a:solidFill>
                  <a:srgbClr val="CC4125"/>
                </a:solidFill>
                <a:highlight>
                  <a:srgbClr val="FFFFFF"/>
                </a:highlight>
                <a:latin typeface="Roboto"/>
                <a:ea typeface="Roboto"/>
                <a:cs typeface="Roboto"/>
                <a:sym typeface="Roboto"/>
              </a:rPr>
              <a:t>Broadband Service (BBS)</a:t>
            </a:r>
            <a:endParaRPr sz="1137">
              <a:solidFill>
                <a:srgbClr val="444444"/>
              </a:solidFill>
              <a:highlight>
                <a:srgbClr val="FFFFFF"/>
              </a:highlight>
              <a:latin typeface="Roboto"/>
              <a:ea typeface="Roboto"/>
              <a:cs typeface="Roboto"/>
              <a:sym typeface="Roboto"/>
            </a:endParaRPr>
          </a:p>
          <a:p>
            <a:pPr indent="0" lvl="0" marL="0" rtl="0" algn="l">
              <a:lnSpc>
                <a:spcPct val="95000"/>
              </a:lnSpc>
              <a:spcBef>
                <a:spcPts val="500"/>
              </a:spcBef>
              <a:spcAft>
                <a:spcPts val="0"/>
              </a:spcAft>
              <a:buClr>
                <a:schemeClr val="dk1"/>
              </a:buClr>
              <a:buSzPts val="688"/>
              <a:buFont typeface="Arial"/>
              <a:buNone/>
            </a:pPr>
            <a:r>
              <a:rPr lang="en" sz="1043">
                <a:solidFill>
                  <a:srgbClr val="676767"/>
                </a:solidFill>
                <a:highlight>
                  <a:srgbClr val="FFFFFF"/>
                </a:highlight>
                <a:latin typeface="Roboto"/>
                <a:ea typeface="Roboto"/>
                <a:cs typeface="Roboto"/>
                <a:sym typeface="Roboto"/>
              </a:rPr>
              <a:t>This blueprint provides </a:t>
            </a:r>
            <a:r>
              <a:rPr b="1" lang="en" sz="1043">
                <a:solidFill>
                  <a:srgbClr val="676767"/>
                </a:solidFill>
                <a:highlight>
                  <a:srgbClr val="FFFFFF"/>
                </a:highlight>
                <a:latin typeface="Roboto"/>
                <a:ea typeface="Roboto"/>
                <a:cs typeface="Roboto"/>
                <a:sym typeface="Roboto"/>
              </a:rPr>
              <a:t>multi-gigabit residential internet connectivity services based on PON (Passive Optical Network) access technology.</a:t>
            </a:r>
            <a:r>
              <a:rPr lang="en" sz="1043">
                <a:solidFill>
                  <a:srgbClr val="676767"/>
                </a:solidFill>
                <a:highlight>
                  <a:srgbClr val="FFFFFF"/>
                </a:highlight>
                <a:latin typeface="Roboto"/>
                <a:ea typeface="Roboto"/>
                <a:cs typeface="Roboto"/>
                <a:sym typeface="Roboto"/>
              </a:rPr>
              <a:t> A key element of this blueprint is to show automatic re-registration of an ONT (Optical Network Terminal) once the subscriber moves (nomadic ONT) as well as service subscription plan changes. This blueprint uses ONAP for the design, deployment, lifecycle management, and service assurance of broadband services. It further shows how ONAP can orchestrate services across different locations (e.g. Central Office, Core) and technology domains (e.g. Access, Edge).</a:t>
            </a:r>
            <a:endParaRPr sz="1043">
              <a:solidFill>
                <a:srgbClr val="676767"/>
              </a:solidFill>
              <a:highlight>
                <a:srgbClr val="FFFFFF"/>
              </a:highlight>
              <a:latin typeface="Roboto"/>
              <a:ea typeface="Roboto"/>
              <a:cs typeface="Roboto"/>
              <a:sym typeface="Roboto"/>
            </a:endParaRPr>
          </a:p>
          <a:p>
            <a:pPr indent="0" lvl="0" marL="0" rtl="0" algn="l">
              <a:lnSpc>
                <a:spcPct val="95000"/>
              </a:lnSpc>
              <a:spcBef>
                <a:spcPts val="0"/>
              </a:spcBef>
              <a:spcAft>
                <a:spcPts val="0"/>
              </a:spcAft>
              <a:buSzPts val="688"/>
              <a:buNone/>
            </a:pPr>
            <a:r>
              <a:t/>
            </a:r>
            <a:endParaRPr sz="1137">
              <a:solidFill>
                <a:srgbClr val="444444"/>
              </a:solidFill>
              <a:highlight>
                <a:srgbClr val="FFFFFF"/>
              </a:highlight>
              <a:latin typeface="Roboto"/>
              <a:ea typeface="Roboto"/>
              <a:cs typeface="Roboto"/>
              <a:sym typeface="Roboto"/>
            </a:endParaRPr>
          </a:p>
          <a:p>
            <a:pPr indent="0" lvl="0" marL="0" rtl="0" algn="l">
              <a:lnSpc>
                <a:spcPct val="120000"/>
              </a:lnSpc>
              <a:spcBef>
                <a:spcPts val="1200"/>
              </a:spcBef>
              <a:spcAft>
                <a:spcPts val="0"/>
              </a:spcAft>
              <a:buClr>
                <a:schemeClr val="dk1"/>
              </a:buClr>
              <a:buSzPts val="688"/>
              <a:buFont typeface="Arial"/>
              <a:buNone/>
            </a:pPr>
            <a:r>
              <a:rPr b="1" lang="en" sz="1137">
                <a:solidFill>
                  <a:srgbClr val="CC4125"/>
                </a:solidFill>
                <a:highlight>
                  <a:srgbClr val="FFFFFF"/>
                </a:highlight>
                <a:latin typeface="Roboto"/>
                <a:ea typeface="Roboto"/>
                <a:cs typeface="Roboto"/>
                <a:sym typeface="Roboto"/>
              </a:rPr>
              <a:t>Voice over LTE (VoLTE) Blueprint</a:t>
            </a:r>
            <a:endParaRPr sz="1137">
              <a:solidFill>
                <a:srgbClr val="444444"/>
              </a:solidFill>
              <a:highlight>
                <a:srgbClr val="FFFFFF"/>
              </a:highlight>
              <a:latin typeface="Roboto"/>
              <a:ea typeface="Roboto"/>
              <a:cs typeface="Roboto"/>
              <a:sym typeface="Roboto"/>
            </a:endParaRPr>
          </a:p>
          <a:p>
            <a:pPr indent="0" lvl="0" marL="0" rtl="0" algn="l">
              <a:lnSpc>
                <a:spcPct val="95000"/>
              </a:lnSpc>
              <a:spcBef>
                <a:spcPts val="500"/>
              </a:spcBef>
              <a:spcAft>
                <a:spcPts val="0"/>
              </a:spcAft>
              <a:buClr>
                <a:schemeClr val="dk1"/>
              </a:buClr>
              <a:buSzPts val="688"/>
              <a:buFont typeface="Arial"/>
              <a:buNone/>
            </a:pPr>
            <a:r>
              <a:rPr lang="en" sz="1043">
                <a:solidFill>
                  <a:srgbClr val="676767"/>
                </a:solidFill>
                <a:highlight>
                  <a:srgbClr val="FFFFFF"/>
                </a:highlight>
                <a:latin typeface="Roboto"/>
                <a:ea typeface="Roboto"/>
                <a:cs typeface="Roboto"/>
                <a:sym typeface="Roboto"/>
              </a:rPr>
              <a:t>This blueprint uses ONAP to orchestrate a Voice over LTE service. The VoLTE blueprint incorporates commercial VNFs to </a:t>
            </a:r>
            <a:r>
              <a:rPr b="1" lang="en" sz="1043">
                <a:solidFill>
                  <a:srgbClr val="676767"/>
                </a:solidFill>
                <a:highlight>
                  <a:srgbClr val="FFFFFF"/>
                </a:highlight>
                <a:latin typeface="Roboto"/>
                <a:ea typeface="Roboto"/>
                <a:cs typeface="Roboto"/>
                <a:sym typeface="Roboto"/>
              </a:rPr>
              <a:t>create and manage the underlying vEPC and vIMS services by interworking with vendor-specific components</a:t>
            </a:r>
            <a:r>
              <a:rPr lang="en" sz="1043">
                <a:solidFill>
                  <a:srgbClr val="676767"/>
                </a:solidFill>
                <a:highlight>
                  <a:srgbClr val="FFFFFF"/>
                </a:highlight>
                <a:latin typeface="Roboto"/>
                <a:ea typeface="Roboto"/>
                <a:cs typeface="Roboto"/>
                <a:sym typeface="Roboto"/>
              </a:rPr>
              <a:t>,</a:t>
            </a:r>
            <a:r>
              <a:rPr b="1" lang="en" sz="1043">
                <a:solidFill>
                  <a:srgbClr val="676767"/>
                </a:solidFill>
                <a:highlight>
                  <a:srgbClr val="FFFFFF"/>
                </a:highlight>
                <a:latin typeface="Roboto"/>
                <a:ea typeface="Roboto"/>
                <a:cs typeface="Roboto"/>
                <a:sym typeface="Roboto"/>
              </a:rPr>
              <a:t> including VNFMs, EMSs, VIMs and SDN controllers, across Edge Data Centers and a Core Data Center. </a:t>
            </a:r>
            <a:r>
              <a:rPr lang="en" sz="1043">
                <a:solidFill>
                  <a:srgbClr val="676767"/>
                </a:solidFill>
                <a:highlight>
                  <a:srgbClr val="FFFFFF"/>
                </a:highlight>
                <a:latin typeface="Roboto"/>
                <a:ea typeface="Roboto"/>
                <a:cs typeface="Roboto"/>
                <a:sym typeface="Roboto"/>
              </a:rPr>
              <a:t>ONAP supports the VoLTE use case with several key components: </a:t>
            </a:r>
            <a:r>
              <a:rPr b="1" lang="en" sz="1043">
                <a:solidFill>
                  <a:srgbClr val="676767"/>
                </a:solidFill>
                <a:highlight>
                  <a:srgbClr val="FFFFFF"/>
                </a:highlight>
                <a:latin typeface="Roboto"/>
                <a:ea typeface="Roboto"/>
                <a:cs typeface="Roboto"/>
                <a:sym typeface="Roboto"/>
              </a:rPr>
              <a:t>SO, VF-C, SDN-C, and Multi-VIM/ Cloud.</a:t>
            </a:r>
            <a:r>
              <a:rPr lang="en" sz="1043">
                <a:solidFill>
                  <a:srgbClr val="676767"/>
                </a:solidFill>
                <a:highlight>
                  <a:srgbClr val="FFFFFF"/>
                </a:highlight>
                <a:latin typeface="Roboto"/>
                <a:ea typeface="Roboto"/>
                <a:cs typeface="Roboto"/>
                <a:sym typeface="Roboto"/>
              </a:rPr>
              <a:t> In this blueprint, </a:t>
            </a:r>
            <a:r>
              <a:rPr b="1" lang="en" sz="1043">
                <a:solidFill>
                  <a:srgbClr val="676767"/>
                </a:solidFill>
                <a:highlight>
                  <a:srgbClr val="FFFFFF"/>
                </a:highlight>
                <a:latin typeface="Roboto"/>
                <a:ea typeface="Roboto"/>
                <a:cs typeface="Roboto"/>
                <a:sym typeface="Roboto"/>
              </a:rPr>
              <a:t>SO is responsible for VoLTE end-to-end service orchestration working in collaboration with VF-C and SDN-C. SDN-C establishes network connectivity, then the VF-C component completes the Network Services and VNF lifecycle management </a:t>
            </a:r>
            <a:r>
              <a:rPr lang="en" sz="1043">
                <a:solidFill>
                  <a:srgbClr val="676767"/>
                </a:solidFill>
                <a:highlight>
                  <a:srgbClr val="FFFFFF"/>
                </a:highlight>
                <a:latin typeface="Roboto"/>
                <a:ea typeface="Roboto"/>
                <a:cs typeface="Roboto"/>
                <a:sym typeface="Roboto"/>
              </a:rPr>
              <a:t>(including service initiation, termination and manual scaling) and FCAPS (fault, configuration, accounting, performance, security) management. This blueprint also shows advanced functionality such as scaling and change management.</a:t>
            </a:r>
            <a:endParaRPr sz="1043">
              <a:solidFill>
                <a:srgbClr val="676767"/>
              </a:solidFill>
              <a:highlight>
                <a:srgbClr val="FFFFFF"/>
              </a:highlight>
              <a:latin typeface="Roboto"/>
              <a:ea typeface="Roboto"/>
              <a:cs typeface="Roboto"/>
              <a:sym typeface="Roboto"/>
            </a:endParaRPr>
          </a:p>
          <a:p>
            <a:pPr indent="0" lvl="0" marL="0" rtl="0" algn="l">
              <a:lnSpc>
                <a:spcPct val="95000"/>
              </a:lnSpc>
              <a:spcBef>
                <a:spcPts val="0"/>
              </a:spcBef>
              <a:spcAft>
                <a:spcPts val="1200"/>
              </a:spcAft>
              <a:buSzPts val="688"/>
              <a:buNone/>
            </a:pPr>
            <a:r>
              <a:t/>
            </a:r>
            <a:endParaRPr sz="1137">
              <a:solidFill>
                <a:srgbClr val="444444"/>
              </a:solidFill>
              <a:highlight>
                <a:srgbClr val="FFFFFF"/>
              </a:highlight>
              <a:latin typeface="Roboto"/>
              <a:ea typeface="Roboto"/>
              <a:cs typeface="Roboto"/>
              <a:sym typeface="Roboto"/>
            </a:endParaRPr>
          </a:p>
        </p:txBody>
      </p:sp>
      <p:pic>
        <p:nvPicPr>
          <p:cNvPr id="457" name="Google Shape;457;p63"/>
          <p:cNvPicPr preferRelativeResize="0"/>
          <p:nvPr/>
        </p:nvPicPr>
        <p:blipFill>
          <a:blip r:embed="rId3">
            <a:alphaModFix/>
          </a:blip>
          <a:stretch>
            <a:fillRect/>
          </a:stretch>
        </p:blipFill>
        <p:spPr>
          <a:xfrm>
            <a:off x="5414950" y="609601"/>
            <a:ext cx="3729050" cy="2268850"/>
          </a:xfrm>
          <a:prstGeom prst="rect">
            <a:avLst/>
          </a:prstGeom>
          <a:noFill/>
          <a:ln>
            <a:noFill/>
          </a:ln>
        </p:spPr>
      </p:pic>
      <p:pic>
        <p:nvPicPr>
          <p:cNvPr id="458" name="Google Shape;458;p63"/>
          <p:cNvPicPr preferRelativeResize="0"/>
          <p:nvPr/>
        </p:nvPicPr>
        <p:blipFill>
          <a:blip r:embed="rId4">
            <a:alphaModFix/>
          </a:blip>
          <a:stretch>
            <a:fillRect/>
          </a:stretch>
        </p:blipFill>
        <p:spPr>
          <a:xfrm>
            <a:off x="5451775" y="3271104"/>
            <a:ext cx="3729049" cy="1872395"/>
          </a:xfrm>
          <a:prstGeom prst="rect">
            <a:avLst/>
          </a:prstGeom>
          <a:noFill/>
          <a:ln>
            <a:noFill/>
          </a:ln>
        </p:spPr>
      </p:pic>
      <p:sp>
        <p:nvSpPr>
          <p:cNvPr id="459" name="Google Shape;459;p63"/>
          <p:cNvSpPr txBox="1"/>
          <p:nvPr/>
        </p:nvSpPr>
        <p:spPr>
          <a:xfrm>
            <a:off x="304800" y="4837772"/>
            <a:ext cx="537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7B7B7"/>
                </a:solidFill>
              </a:rPr>
              <a:t>https://www.onap.org/architecture/use-cases-blue-prints</a:t>
            </a:r>
            <a:endParaRPr sz="1100">
              <a:solidFill>
                <a:srgbClr val="B7B7B7"/>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ONAP Getting Involved</a:t>
            </a:r>
            <a:endParaRPr/>
          </a:p>
        </p:txBody>
      </p:sp>
      <p:pic>
        <p:nvPicPr>
          <p:cNvPr id="465" name="Google Shape;465;p64"/>
          <p:cNvPicPr preferRelativeResize="0"/>
          <p:nvPr/>
        </p:nvPicPr>
        <p:blipFill rotWithShape="1">
          <a:blip r:embed="rId3">
            <a:alphaModFix/>
          </a:blip>
          <a:srcRect b="20313" l="29164" r="23266" t="38331"/>
          <a:stretch/>
        </p:blipFill>
        <p:spPr>
          <a:xfrm>
            <a:off x="797425" y="1156850"/>
            <a:ext cx="7225826" cy="3531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71" name="Google Shape;471;p65"/>
          <p:cNvSpPr txBox="1"/>
          <p:nvPr>
            <p:ph idx="1" type="body"/>
          </p:nvPr>
        </p:nvSpPr>
        <p:spPr>
          <a:xfrm>
            <a:off x="311700" y="771475"/>
            <a:ext cx="8520600" cy="3934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b="1" lang="en" sz="1220"/>
              <a:t>Read the docs:</a:t>
            </a:r>
            <a:endParaRPr b="1" sz="1220"/>
          </a:p>
          <a:p>
            <a:pPr indent="0" lvl="0" marL="0" rtl="0" algn="l">
              <a:lnSpc>
                <a:spcPct val="95000"/>
              </a:lnSpc>
              <a:spcBef>
                <a:spcPts val="1200"/>
              </a:spcBef>
              <a:spcAft>
                <a:spcPts val="0"/>
              </a:spcAft>
              <a:buClr>
                <a:schemeClr val="dk1"/>
              </a:buClr>
              <a:buSzPts val="440"/>
              <a:buFont typeface="Arial"/>
              <a:buNone/>
            </a:pPr>
            <a:r>
              <a:rPr lang="en" sz="1220" u="sng">
                <a:solidFill>
                  <a:schemeClr val="accent5"/>
                </a:solidFill>
                <a:hlinkClick r:id="rId3">
                  <a:extLst>
                    <a:ext uri="{A12FA001-AC4F-418D-AE19-62706E023703}">
                      <ahyp:hlinkClr val="tx"/>
                    </a:ext>
                  </a:extLst>
                </a:hlinkClick>
              </a:rPr>
              <a:t>https://docs.onap.org/en/latest/</a:t>
            </a:r>
            <a:endParaRPr sz="1220"/>
          </a:p>
          <a:p>
            <a:pPr indent="0" lvl="0" marL="0" rtl="0" algn="l">
              <a:lnSpc>
                <a:spcPct val="95000"/>
              </a:lnSpc>
              <a:spcBef>
                <a:spcPts val="1200"/>
              </a:spcBef>
              <a:spcAft>
                <a:spcPts val="0"/>
              </a:spcAft>
              <a:buSzPts val="440"/>
              <a:buNone/>
            </a:pPr>
            <a:r>
              <a:rPr lang="en" sz="1220" u="sng">
                <a:solidFill>
                  <a:schemeClr val="hlink"/>
                </a:solidFill>
                <a:hlinkClick r:id="rId4"/>
              </a:rPr>
              <a:t>https://docs.onap.org/en/latest/guides/overview/index.html#overview</a:t>
            </a:r>
            <a:endParaRPr sz="1220"/>
          </a:p>
          <a:p>
            <a:pPr indent="0" lvl="0" marL="0" rtl="0" algn="l">
              <a:lnSpc>
                <a:spcPct val="95000"/>
              </a:lnSpc>
              <a:spcBef>
                <a:spcPts val="1200"/>
              </a:spcBef>
              <a:spcAft>
                <a:spcPts val="0"/>
              </a:spcAft>
              <a:buSzPts val="440"/>
              <a:buNone/>
            </a:pPr>
            <a:r>
              <a:rPr lang="en" sz="1220" u="sng">
                <a:solidFill>
                  <a:schemeClr val="hlink"/>
                </a:solidFill>
                <a:hlinkClick r:id="rId5"/>
              </a:rPr>
              <a:t>https://docs.onap.org/en/latest/guides/onap-developer/architecture/onap-architecture.html#onap-architecture</a:t>
            </a:r>
            <a:endParaRPr sz="1220"/>
          </a:p>
          <a:p>
            <a:pPr indent="0" lvl="0" marL="0" rtl="0" algn="l">
              <a:lnSpc>
                <a:spcPct val="95000"/>
              </a:lnSpc>
              <a:spcBef>
                <a:spcPts val="1200"/>
              </a:spcBef>
              <a:spcAft>
                <a:spcPts val="0"/>
              </a:spcAft>
              <a:buSzPts val="440"/>
              <a:buNone/>
            </a:pPr>
            <a:r>
              <a:rPr b="1" lang="en" sz="1220"/>
              <a:t>ONAP Wiki link:</a:t>
            </a:r>
            <a:endParaRPr b="1" sz="1220"/>
          </a:p>
          <a:p>
            <a:pPr indent="0" lvl="0" marL="0" rtl="0" algn="l">
              <a:lnSpc>
                <a:spcPct val="95000"/>
              </a:lnSpc>
              <a:spcBef>
                <a:spcPts val="1200"/>
              </a:spcBef>
              <a:spcAft>
                <a:spcPts val="0"/>
              </a:spcAft>
              <a:buClr>
                <a:schemeClr val="dk1"/>
              </a:buClr>
              <a:buSzPts val="440"/>
              <a:buFont typeface="Arial"/>
              <a:buNone/>
            </a:pPr>
            <a:r>
              <a:rPr lang="en" sz="1220" u="sng">
                <a:solidFill>
                  <a:schemeClr val="accent5"/>
                </a:solidFill>
                <a:hlinkClick r:id="rId6">
                  <a:extLst>
                    <a:ext uri="{A12FA001-AC4F-418D-AE19-62706E023703}">
                      <ahyp:hlinkClr val="tx"/>
                    </a:ext>
                  </a:extLst>
                </a:hlinkClick>
              </a:rPr>
              <a:t>https://wiki.onap.org/</a:t>
            </a:r>
            <a:endParaRPr sz="1220"/>
          </a:p>
          <a:p>
            <a:pPr indent="0" lvl="0" marL="0" rtl="0" algn="l">
              <a:lnSpc>
                <a:spcPct val="95000"/>
              </a:lnSpc>
              <a:spcBef>
                <a:spcPts val="1200"/>
              </a:spcBef>
              <a:spcAft>
                <a:spcPts val="0"/>
              </a:spcAft>
              <a:buSzPts val="440"/>
              <a:buNone/>
            </a:pPr>
            <a:r>
              <a:rPr lang="en" sz="1220" u="sng">
                <a:solidFill>
                  <a:schemeClr val="hlink"/>
                </a:solidFill>
                <a:hlinkClick r:id="rId7"/>
              </a:rPr>
              <a:t>https://wiki.onap.org/display/DW/All+Approved+Projects</a:t>
            </a:r>
            <a:endParaRPr sz="1220"/>
          </a:p>
          <a:p>
            <a:pPr indent="0" lvl="0" marL="0" rtl="0" algn="l">
              <a:lnSpc>
                <a:spcPct val="95000"/>
              </a:lnSpc>
              <a:spcBef>
                <a:spcPts val="1200"/>
              </a:spcBef>
              <a:spcAft>
                <a:spcPts val="0"/>
              </a:spcAft>
              <a:buSzPts val="440"/>
              <a:buNone/>
            </a:pPr>
            <a:r>
              <a:rPr b="1" lang="en" sz="1220"/>
              <a:t>Code Links:</a:t>
            </a:r>
            <a:endParaRPr sz="1220"/>
          </a:p>
          <a:p>
            <a:pPr indent="0" lvl="0" marL="0" rtl="0" algn="l">
              <a:lnSpc>
                <a:spcPct val="95000"/>
              </a:lnSpc>
              <a:spcBef>
                <a:spcPts val="1200"/>
              </a:spcBef>
              <a:spcAft>
                <a:spcPts val="0"/>
              </a:spcAft>
              <a:buSzPts val="440"/>
              <a:buNone/>
            </a:pPr>
            <a:r>
              <a:rPr lang="en" sz="1220" u="sng">
                <a:solidFill>
                  <a:schemeClr val="hlink"/>
                </a:solidFill>
                <a:hlinkClick r:id="rId8"/>
              </a:rPr>
              <a:t>https://gerrit.onap.org/</a:t>
            </a:r>
            <a:endParaRPr sz="1220"/>
          </a:p>
          <a:p>
            <a:pPr indent="0" lvl="0" marL="0" rtl="0" algn="l">
              <a:lnSpc>
                <a:spcPct val="95000"/>
              </a:lnSpc>
              <a:spcBef>
                <a:spcPts val="1200"/>
              </a:spcBef>
              <a:spcAft>
                <a:spcPts val="0"/>
              </a:spcAft>
              <a:buSzPts val="440"/>
              <a:buNone/>
            </a:pPr>
            <a:r>
              <a:rPr lang="en" sz="1220" u="sng">
                <a:solidFill>
                  <a:schemeClr val="hlink"/>
                </a:solidFill>
                <a:hlinkClick r:id="rId9"/>
              </a:rPr>
              <a:t>https://github.com/onap</a:t>
            </a:r>
            <a:endParaRPr sz="1220"/>
          </a:p>
          <a:p>
            <a:pPr indent="0" lvl="0" marL="0" rtl="0" algn="l">
              <a:lnSpc>
                <a:spcPct val="95000"/>
              </a:lnSpc>
              <a:spcBef>
                <a:spcPts val="1200"/>
              </a:spcBef>
              <a:spcAft>
                <a:spcPts val="0"/>
              </a:spcAft>
              <a:buSzPts val="440"/>
              <a:buNone/>
            </a:pPr>
            <a:r>
              <a:rPr b="1" lang="en" sz="1220"/>
              <a:t>ONAP devops:</a:t>
            </a:r>
            <a:endParaRPr b="1" sz="1220"/>
          </a:p>
          <a:p>
            <a:pPr indent="0" lvl="0" marL="0" rtl="0" algn="l">
              <a:lnSpc>
                <a:spcPct val="95000"/>
              </a:lnSpc>
              <a:spcBef>
                <a:spcPts val="1200"/>
              </a:spcBef>
              <a:spcAft>
                <a:spcPts val="0"/>
              </a:spcAft>
              <a:buSzPts val="440"/>
              <a:buNone/>
            </a:pPr>
            <a:r>
              <a:rPr b="1" lang="en" sz="1220" u="sng">
                <a:solidFill>
                  <a:schemeClr val="hlink"/>
                </a:solidFill>
                <a:hlinkClick r:id="rId10"/>
              </a:rPr>
              <a:t>https://jenkins.onap.org/</a:t>
            </a:r>
            <a:endParaRPr b="1" sz="1220"/>
          </a:p>
          <a:p>
            <a:pPr indent="0" lvl="0" marL="0" rtl="0" algn="l">
              <a:lnSpc>
                <a:spcPct val="95000"/>
              </a:lnSpc>
              <a:spcBef>
                <a:spcPts val="1200"/>
              </a:spcBef>
              <a:spcAft>
                <a:spcPts val="0"/>
              </a:spcAft>
              <a:buSzPts val="440"/>
              <a:buNone/>
            </a:pPr>
            <a:r>
              <a:rPr b="1" lang="en" sz="1220" u="sng">
                <a:solidFill>
                  <a:schemeClr val="hlink"/>
                </a:solidFill>
                <a:hlinkClick r:id="rId11"/>
              </a:rPr>
              <a:t>https://sonarcloud.io/organizations/onap/projects</a:t>
            </a:r>
            <a:endParaRPr b="1" sz="1220"/>
          </a:p>
          <a:p>
            <a:pPr indent="0" lvl="0" marL="0" rtl="0" algn="l">
              <a:lnSpc>
                <a:spcPct val="95000"/>
              </a:lnSpc>
              <a:spcBef>
                <a:spcPts val="1200"/>
              </a:spcBef>
              <a:spcAft>
                <a:spcPts val="0"/>
              </a:spcAft>
              <a:buSzPts val="440"/>
              <a:buNone/>
            </a:pPr>
            <a:r>
              <a:t/>
            </a:r>
            <a:endParaRPr b="1" sz="1220"/>
          </a:p>
          <a:p>
            <a:pPr indent="0" lvl="0" marL="0" rtl="0" algn="l">
              <a:lnSpc>
                <a:spcPct val="95000"/>
              </a:lnSpc>
              <a:spcBef>
                <a:spcPts val="1200"/>
              </a:spcBef>
              <a:spcAft>
                <a:spcPts val="0"/>
              </a:spcAft>
              <a:buSzPts val="440"/>
              <a:buNone/>
            </a:pPr>
            <a:r>
              <a:t/>
            </a:r>
            <a:endParaRPr sz="1220"/>
          </a:p>
          <a:p>
            <a:pPr indent="0" lvl="0" marL="0" rtl="0" algn="l">
              <a:lnSpc>
                <a:spcPct val="95000"/>
              </a:lnSpc>
              <a:spcBef>
                <a:spcPts val="1200"/>
              </a:spcBef>
              <a:spcAft>
                <a:spcPts val="1200"/>
              </a:spcAft>
              <a:buSzPts val="440"/>
              <a:buNone/>
            </a:pPr>
            <a:r>
              <a:t/>
            </a:r>
            <a:endParaRPr sz="122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7" name="Google Shape;477;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457200" lvl="0" marL="2743200" rtl="0" algn="l">
              <a:spcBef>
                <a:spcPts val="1200"/>
              </a:spcBef>
              <a:spcAft>
                <a:spcPts val="1200"/>
              </a:spcAft>
              <a:buNone/>
            </a:pPr>
            <a:r>
              <a:rPr lang="en"/>
              <a:t>Thank you…</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3" name="Google Shape;48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BackUp slides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8"/>
          <p:cNvSpPr txBox="1"/>
          <p:nvPr>
            <p:ph type="title"/>
          </p:nvPr>
        </p:nvSpPr>
        <p:spPr>
          <a:xfrm>
            <a:off x="831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NFV Orchestration vs. Service Orchestration</a:t>
            </a:r>
            <a:endParaRPr/>
          </a:p>
        </p:txBody>
      </p:sp>
      <p:pic>
        <p:nvPicPr>
          <p:cNvPr id="489" name="Google Shape;489;p68"/>
          <p:cNvPicPr preferRelativeResize="0"/>
          <p:nvPr/>
        </p:nvPicPr>
        <p:blipFill>
          <a:blip r:embed="rId3">
            <a:alphaModFix/>
          </a:blip>
          <a:stretch>
            <a:fillRect/>
          </a:stretch>
        </p:blipFill>
        <p:spPr>
          <a:xfrm>
            <a:off x="83300" y="864031"/>
            <a:ext cx="3266951" cy="3415444"/>
          </a:xfrm>
          <a:prstGeom prst="rect">
            <a:avLst/>
          </a:prstGeom>
          <a:noFill/>
          <a:ln>
            <a:noFill/>
          </a:ln>
        </p:spPr>
      </p:pic>
      <p:sp>
        <p:nvSpPr>
          <p:cNvPr id="490" name="Google Shape;490;p68"/>
          <p:cNvSpPr txBox="1"/>
          <p:nvPr/>
        </p:nvSpPr>
        <p:spPr>
          <a:xfrm>
            <a:off x="3350250" y="576900"/>
            <a:ext cx="5893200" cy="11082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en" sz="1000"/>
              <a:t>Many organizations have augmented the NFV architecture with a Service Orchestration function that is aware of the network service semantics, and coordinates all management actions, including PNF/VNF/CNF application configuration.</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 sz="1000"/>
              <a:t>NFV Network Service (NS) Orchestration (as performed by the NFVO) should not be confused with such type of Service Orchestration.</a:t>
            </a:r>
            <a:endParaRPr sz="1000"/>
          </a:p>
        </p:txBody>
      </p:sp>
      <p:sp>
        <p:nvSpPr>
          <p:cNvPr id="491" name="Google Shape;491;p68"/>
          <p:cNvSpPr txBox="1"/>
          <p:nvPr/>
        </p:nvSpPr>
        <p:spPr>
          <a:xfrm>
            <a:off x="0" y="4907925"/>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Disclaimer: This type of Service Orchestration is not currently addressed by ETSI NFV and falls in the OSS functional block of the NFV Architectural Framework </a:t>
            </a:r>
            <a:endParaRPr sz="1000"/>
          </a:p>
        </p:txBody>
      </p:sp>
      <p:pic>
        <p:nvPicPr>
          <p:cNvPr id="492" name="Google Shape;492;p68"/>
          <p:cNvPicPr preferRelativeResize="0"/>
          <p:nvPr/>
        </p:nvPicPr>
        <p:blipFill>
          <a:blip r:embed="rId4">
            <a:alphaModFix/>
          </a:blip>
          <a:stretch>
            <a:fillRect/>
          </a:stretch>
        </p:blipFill>
        <p:spPr>
          <a:xfrm>
            <a:off x="3330765" y="1581175"/>
            <a:ext cx="5813233" cy="33267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69"/>
          <p:cNvGrpSpPr/>
          <p:nvPr/>
        </p:nvGrpSpPr>
        <p:grpSpPr>
          <a:xfrm>
            <a:off x="88915" y="642637"/>
            <a:ext cx="9054706" cy="4653189"/>
            <a:chOff x="234650" y="854575"/>
            <a:chExt cx="8424550" cy="3970975"/>
          </a:xfrm>
        </p:grpSpPr>
        <p:pic>
          <p:nvPicPr>
            <p:cNvPr id="498" name="Google Shape;498;p69"/>
            <p:cNvPicPr preferRelativeResize="0"/>
            <p:nvPr/>
          </p:nvPicPr>
          <p:blipFill rotWithShape="1">
            <a:blip r:embed="rId3">
              <a:alphaModFix/>
            </a:blip>
            <a:srcRect b="5682" l="953" r="2744" t="14509"/>
            <a:stretch/>
          </p:blipFill>
          <p:spPr>
            <a:xfrm>
              <a:off x="234650" y="854575"/>
              <a:ext cx="8287901" cy="3861625"/>
            </a:xfrm>
            <a:prstGeom prst="rect">
              <a:avLst/>
            </a:prstGeom>
            <a:noFill/>
            <a:ln>
              <a:noFill/>
            </a:ln>
          </p:spPr>
        </p:pic>
        <p:sp>
          <p:nvSpPr>
            <p:cNvPr id="499" name="Google Shape;499;p69"/>
            <p:cNvSpPr/>
            <p:nvPr/>
          </p:nvSpPr>
          <p:spPr>
            <a:xfrm>
              <a:off x="7393200" y="2849150"/>
              <a:ext cx="1266000" cy="19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69"/>
          <p:cNvSpPr txBox="1"/>
          <p:nvPr/>
        </p:nvSpPr>
        <p:spPr>
          <a:xfrm>
            <a:off x="0" y="0"/>
            <a:ext cx="7794000" cy="569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ONAP SO NFVO Default Workflows</a:t>
            </a:r>
            <a:endParaRPr b="1" sz="2500">
              <a:solidFill>
                <a:srgbClr val="1155CC"/>
              </a:solidFill>
              <a:highlight>
                <a:srgbClr val="FFFFFF"/>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0"/>
          <p:cNvPicPr preferRelativeResize="0"/>
          <p:nvPr/>
        </p:nvPicPr>
        <p:blipFill>
          <a:blip r:embed="rId3">
            <a:alphaModFix/>
          </a:blip>
          <a:stretch>
            <a:fillRect/>
          </a:stretch>
        </p:blipFill>
        <p:spPr>
          <a:xfrm>
            <a:off x="-18273" y="830025"/>
            <a:ext cx="6690898" cy="3828974"/>
          </a:xfrm>
          <a:prstGeom prst="rect">
            <a:avLst/>
          </a:prstGeom>
          <a:noFill/>
          <a:ln>
            <a:noFill/>
          </a:ln>
        </p:spPr>
      </p:pic>
      <p:sp>
        <p:nvSpPr>
          <p:cNvPr id="506" name="Google Shape;506;p70"/>
          <p:cNvSpPr txBox="1"/>
          <p:nvPr/>
        </p:nvSpPr>
        <p:spPr>
          <a:xfrm>
            <a:off x="6654033" y="498400"/>
            <a:ext cx="2507100" cy="4494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 </a:t>
            </a:r>
            <a:r>
              <a:rPr lang="en" sz="1000"/>
              <a:t>The diagram depicts the orchestration</a:t>
            </a:r>
            <a:endParaRPr sz="1000"/>
          </a:p>
          <a:p>
            <a:pPr indent="0" lvl="0" marL="0" rtl="0" algn="l">
              <a:spcBef>
                <a:spcPts val="0"/>
              </a:spcBef>
              <a:spcAft>
                <a:spcPts val="0"/>
              </a:spcAft>
              <a:buNone/>
            </a:pPr>
            <a:r>
              <a:rPr lang="en" sz="1000"/>
              <a:t>functional blocks</a:t>
            </a:r>
            <a:endParaRPr sz="1000"/>
          </a:p>
          <a:p>
            <a:pPr indent="0" lvl="0" marL="0" rtl="0" algn="l">
              <a:spcBef>
                <a:spcPts val="0"/>
              </a:spcBef>
              <a:spcAft>
                <a:spcPts val="0"/>
              </a:spcAft>
              <a:buNone/>
            </a:pPr>
            <a:r>
              <a:rPr lang="en" sz="1000"/>
              <a:t>• It is an ETSI-based hierarchical orchestration concept, to facilitate ONAP orchestration adoption by operators who have their own NFVOs and/or VNFMs</a:t>
            </a:r>
            <a:endParaRPr sz="1000"/>
          </a:p>
          <a:p>
            <a:pPr indent="0" lvl="0" marL="0" rtl="0" algn="l">
              <a:spcBef>
                <a:spcPts val="0"/>
              </a:spcBef>
              <a:spcAft>
                <a:spcPts val="0"/>
              </a:spcAft>
              <a:buNone/>
            </a:pPr>
            <a:r>
              <a:rPr lang="en" sz="1000"/>
              <a:t>    - E2E, NS, VNF, CNF orchestration </a:t>
            </a:r>
            <a:endParaRPr sz="1000"/>
          </a:p>
          <a:p>
            <a:pPr indent="0" lvl="0" marL="0" rtl="0" algn="l">
              <a:spcBef>
                <a:spcPts val="0"/>
              </a:spcBef>
              <a:spcAft>
                <a:spcPts val="0"/>
              </a:spcAft>
              <a:buNone/>
            </a:pPr>
            <a:r>
              <a:rPr lang="en" sz="1000"/>
              <a:t>      by leveraging ETSI standards</a:t>
            </a:r>
            <a:endParaRPr sz="1000"/>
          </a:p>
          <a:p>
            <a:pPr indent="0" lvl="0" marL="0" rtl="0" algn="l">
              <a:spcBef>
                <a:spcPts val="0"/>
              </a:spcBef>
              <a:spcAft>
                <a:spcPts val="0"/>
              </a:spcAft>
              <a:buNone/>
            </a:pPr>
            <a:r>
              <a:rPr lang="en" sz="1000"/>
              <a:t>• Working with the existing VFC and external NFVOs</a:t>
            </a:r>
            <a:endParaRPr sz="1000"/>
          </a:p>
          <a:p>
            <a:pPr indent="0" lvl="0" marL="0" rtl="0" algn="l">
              <a:spcBef>
                <a:spcPts val="0"/>
              </a:spcBef>
              <a:spcAft>
                <a:spcPts val="0"/>
              </a:spcAft>
              <a:buNone/>
            </a:pPr>
            <a:r>
              <a:rPr lang="en" sz="1000"/>
              <a:t>• Leveraging the common ETSI Catalog Manager</a:t>
            </a:r>
            <a:endParaRPr sz="1000"/>
          </a:p>
          <a:p>
            <a:pPr indent="0" lvl="0" marL="0" rtl="0" algn="l">
              <a:spcBef>
                <a:spcPts val="0"/>
              </a:spcBef>
              <a:spcAft>
                <a:spcPts val="0"/>
              </a:spcAft>
              <a:buNone/>
            </a:pPr>
            <a:r>
              <a:rPr lang="en" sz="1000"/>
              <a:t>• Leveraging the common OOF for homing</a:t>
            </a:r>
            <a:endParaRPr sz="1000"/>
          </a:p>
          <a:p>
            <a:pPr indent="0" lvl="0" marL="0" rtl="0" algn="l">
              <a:spcBef>
                <a:spcPts val="0"/>
              </a:spcBef>
              <a:spcAft>
                <a:spcPts val="0"/>
              </a:spcAft>
              <a:buNone/>
            </a:pPr>
            <a:r>
              <a:rPr lang="en" sz="1000"/>
              <a:t>• Possible ONAP SO embedded NFVO block</a:t>
            </a:r>
            <a:endParaRPr sz="1000"/>
          </a:p>
          <a:p>
            <a:pPr indent="0" lvl="0" marL="0" rtl="0" algn="l">
              <a:spcBef>
                <a:spcPts val="0"/>
              </a:spcBef>
              <a:spcAft>
                <a:spcPts val="0"/>
              </a:spcAft>
              <a:buNone/>
            </a:pPr>
            <a:r>
              <a:rPr lang="en" sz="1000"/>
              <a:t>      - Handle NS LCM Orchestration</a:t>
            </a:r>
            <a:endParaRPr sz="1000"/>
          </a:p>
          <a:p>
            <a:pPr indent="0" lvl="0" marL="0" rtl="0" algn="l">
              <a:spcBef>
                <a:spcPts val="0"/>
              </a:spcBef>
              <a:spcAft>
                <a:spcPts val="0"/>
              </a:spcAft>
              <a:buNone/>
            </a:pPr>
            <a:r>
              <a:rPr lang="en" sz="1000"/>
              <a:t>      - Take over Granting and Package</a:t>
            </a:r>
            <a:endParaRPr sz="1000"/>
          </a:p>
          <a:p>
            <a:pPr indent="0" lvl="0" marL="0" rtl="0" algn="l">
              <a:spcBef>
                <a:spcPts val="0"/>
              </a:spcBef>
              <a:spcAft>
                <a:spcPts val="0"/>
              </a:spcAft>
              <a:buNone/>
            </a:pPr>
            <a:r>
              <a:rPr lang="en" sz="1000"/>
              <a:t>         Management from the SOL003 Adapter</a:t>
            </a:r>
            <a:endParaRPr sz="1000"/>
          </a:p>
          <a:p>
            <a:pPr indent="0" lvl="0" marL="0" rtl="0" algn="l">
              <a:spcBef>
                <a:spcPts val="0"/>
              </a:spcBef>
              <a:spcAft>
                <a:spcPts val="0"/>
              </a:spcAft>
              <a:buNone/>
            </a:pPr>
            <a:r>
              <a:rPr lang="en" sz="1000"/>
              <a:t>      - </a:t>
            </a:r>
            <a:r>
              <a:rPr lang="en" sz="1000"/>
              <a:t>Support SOL005 Northbound Interface</a:t>
            </a:r>
            <a:endParaRPr sz="1000"/>
          </a:p>
          <a:p>
            <a:pPr indent="0" lvl="0" marL="0" rtl="0" algn="l">
              <a:spcBef>
                <a:spcPts val="0"/>
              </a:spcBef>
              <a:spcAft>
                <a:spcPts val="0"/>
              </a:spcAft>
              <a:buNone/>
            </a:pPr>
            <a:r>
              <a:rPr lang="en" sz="1000"/>
              <a:t>      - Support Or-Vi Indirect Resource control for VIM</a:t>
            </a:r>
            <a:endParaRPr sz="1000"/>
          </a:p>
          <a:p>
            <a:pPr indent="0" lvl="0" marL="0" rtl="0" algn="l">
              <a:spcBef>
                <a:spcPts val="0"/>
              </a:spcBef>
              <a:spcAft>
                <a:spcPts val="0"/>
              </a:spcAft>
              <a:buNone/>
            </a:pPr>
            <a:r>
              <a:rPr lang="en" sz="1000"/>
              <a:t>      </a:t>
            </a:r>
            <a:r>
              <a:rPr lang="en" sz="1000"/>
              <a:t>- </a:t>
            </a:r>
            <a:r>
              <a:rPr lang="en" sz="1000"/>
              <a:t>Possibly, interface with other peer </a:t>
            </a:r>
            <a:endParaRPr sz="1000"/>
          </a:p>
          <a:p>
            <a:pPr indent="0" lvl="0" marL="0" rtl="0" algn="l">
              <a:spcBef>
                <a:spcPts val="0"/>
              </a:spcBef>
              <a:spcAft>
                <a:spcPts val="0"/>
              </a:spcAft>
              <a:buNone/>
            </a:pPr>
            <a:r>
              <a:rPr lang="en" sz="1000"/>
              <a:t>        NFVOs (Or-Or)</a:t>
            </a:r>
            <a:endParaRPr sz="1000"/>
          </a:p>
          <a:p>
            <a:pPr indent="0" lvl="0" marL="0" rtl="0" algn="l">
              <a:spcBef>
                <a:spcPts val="0"/>
              </a:spcBef>
              <a:spcAft>
                <a:spcPts val="0"/>
              </a:spcAft>
              <a:buNone/>
            </a:pPr>
            <a:r>
              <a:rPr lang="en" sz="1000"/>
              <a:t>SOL002 Adapter deployment location will be decided.</a:t>
            </a:r>
            <a:endParaRPr sz="1000"/>
          </a:p>
        </p:txBody>
      </p:sp>
      <p:sp>
        <p:nvSpPr>
          <p:cNvPr id="507" name="Google Shape;507;p70"/>
          <p:cNvSpPr txBox="1"/>
          <p:nvPr/>
        </p:nvSpPr>
        <p:spPr>
          <a:xfrm>
            <a:off x="0" y="0"/>
            <a:ext cx="802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1155CC"/>
                </a:solidFill>
                <a:highlight>
                  <a:srgbClr val="FFFFFF"/>
                </a:highlight>
              </a:rPr>
              <a:t>ONAP SO Hierarchical ETSI-based Orchestration</a:t>
            </a:r>
            <a:endParaRPr b="1" sz="2200">
              <a:solidFill>
                <a:srgbClr val="1155CC"/>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1"/>
          <p:cNvSpPr txBox="1"/>
          <p:nvPr/>
        </p:nvSpPr>
        <p:spPr>
          <a:xfrm>
            <a:off x="0" y="0"/>
            <a:ext cx="7544100" cy="569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ONAP SO NFVO Invocation Sequence</a:t>
            </a:r>
            <a:endParaRPr b="1" sz="2500">
              <a:solidFill>
                <a:srgbClr val="1155CC"/>
              </a:solidFill>
              <a:highlight>
                <a:srgbClr val="FFFFFF"/>
              </a:highlight>
            </a:endParaRPr>
          </a:p>
        </p:txBody>
      </p:sp>
      <p:pic>
        <p:nvPicPr>
          <p:cNvPr id="513" name="Google Shape;513;p71"/>
          <p:cNvPicPr preferRelativeResize="0"/>
          <p:nvPr/>
        </p:nvPicPr>
        <p:blipFill>
          <a:blip r:embed="rId3">
            <a:alphaModFix/>
          </a:blip>
          <a:stretch>
            <a:fillRect/>
          </a:stretch>
        </p:blipFill>
        <p:spPr>
          <a:xfrm>
            <a:off x="570000" y="462950"/>
            <a:ext cx="7676762" cy="4680550"/>
          </a:xfrm>
          <a:prstGeom prst="rect">
            <a:avLst/>
          </a:prstGeom>
          <a:noFill/>
          <a:ln>
            <a:noFill/>
          </a:ln>
        </p:spPr>
      </p:pic>
      <p:sp>
        <p:nvSpPr>
          <p:cNvPr id="514" name="Google Shape;514;p71"/>
          <p:cNvSpPr txBox="1"/>
          <p:nvPr/>
        </p:nvSpPr>
        <p:spPr>
          <a:xfrm>
            <a:off x="7260925" y="4573600"/>
            <a:ext cx="188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155CC"/>
                </a:solidFill>
              </a:rPr>
              <a:t>https://wiki.onap.org/pages/viewpage.action?pageId=84670309</a:t>
            </a:r>
            <a:endParaRPr sz="90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marR="0" rtl="0" algn="l">
              <a:lnSpc>
                <a:spcPct val="130000"/>
              </a:lnSpc>
              <a:spcBef>
                <a:spcPts val="0"/>
              </a:spcBef>
              <a:spcAft>
                <a:spcPts val="1500"/>
              </a:spcAft>
              <a:buNone/>
            </a:pPr>
            <a:r>
              <a:rPr b="1" lang="en" sz="2500">
                <a:solidFill>
                  <a:srgbClr val="1155CC"/>
                </a:solidFill>
                <a:highlight>
                  <a:srgbClr val="FFFFFF"/>
                </a:highlight>
              </a:rPr>
              <a:t>NFV: Network function virtualization</a:t>
            </a:r>
            <a:endParaRPr b="1" sz="2500">
              <a:solidFill>
                <a:srgbClr val="1155CC"/>
              </a:solidFill>
              <a:highlight>
                <a:srgbClr val="FFFFFF"/>
              </a:highlight>
            </a:endParaRPr>
          </a:p>
        </p:txBody>
      </p:sp>
      <p:sp>
        <p:nvSpPr>
          <p:cNvPr id="100" name="Google Shape;100;p18"/>
          <p:cNvSpPr txBox="1"/>
          <p:nvPr/>
        </p:nvSpPr>
        <p:spPr>
          <a:xfrm>
            <a:off x="477400" y="1094250"/>
            <a:ext cx="3588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NFV is all about 3 main components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Softwarization         </a:t>
            </a:r>
            <a:endParaRPr/>
          </a:p>
          <a:p>
            <a:pPr indent="-317500" lvl="0" marL="457200" rtl="0" algn="l">
              <a:spcBef>
                <a:spcPts val="0"/>
              </a:spcBef>
              <a:spcAft>
                <a:spcPts val="0"/>
              </a:spcAft>
              <a:buSzPts val="1400"/>
              <a:buChar char="➢"/>
            </a:pPr>
            <a:r>
              <a:rPr lang="en"/>
              <a:t>Virtualization     </a:t>
            </a:r>
            <a:r>
              <a:rPr lang="en">
                <a:solidFill>
                  <a:schemeClr val="dk1"/>
                </a:solidFill>
              </a:rPr>
              <a:t>------&gt;</a:t>
            </a:r>
            <a:endParaRPr/>
          </a:p>
          <a:p>
            <a:pPr indent="-317500" lvl="0" marL="457200" rtl="0" algn="l">
              <a:spcBef>
                <a:spcPts val="0"/>
              </a:spcBef>
              <a:spcAft>
                <a:spcPts val="0"/>
              </a:spcAft>
              <a:buSzPts val="1400"/>
              <a:buChar char="➢"/>
            </a:pPr>
            <a:r>
              <a:rPr lang="en"/>
              <a:t>Orchestration</a:t>
            </a:r>
            <a:endParaRPr/>
          </a:p>
          <a:p>
            <a:pPr indent="0" lvl="0" marL="0" rtl="0" algn="l">
              <a:spcBef>
                <a:spcPts val="0"/>
              </a:spcBef>
              <a:spcAft>
                <a:spcPts val="0"/>
              </a:spcAft>
              <a:buNone/>
            </a:pPr>
            <a:r>
              <a:t/>
            </a:r>
            <a:endParaRPr/>
          </a:p>
        </p:txBody>
      </p:sp>
      <p:pic>
        <p:nvPicPr>
          <p:cNvPr id="101" name="Google Shape;101;p18"/>
          <p:cNvPicPr preferRelativeResize="0"/>
          <p:nvPr/>
        </p:nvPicPr>
        <p:blipFill>
          <a:blip r:embed="rId3">
            <a:alphaModFix/>
          </a:blip>
          <a:stretch>
            <a:fillRect/>
          </a:stretch>
        </p:blipFill>
        <p:spPr>
          <a:xfrm>
            <a:off x="193685" y="2495562"/>
            <a:ext cx="3038475" cy="2647950"/>
          </a:xfrm>
          <a:prstGeom prst="rect">
            <a:avLst/>
          </a:prstGeom>
          <a:noFill/>
          <a:ln>
            <a:noFill/>
          </a:ln>
        </p:spPr>
      </p:pic>
      <p:sp>
        <p:nvSpPr>
          <p:cNvPr id="102" name="Google Shape;102;p18"/>
          <p:cNvSpPr txBox="1"/>
          <p:nvPr/>
        </p:nvSpPr>
        <p:spPr>
          <a:xfrm>
            <a:off x="3835575" y="1426175"/>
            <a:ext cx="51516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Virtualization enhances the software/hardware splitting of the softwarization paradigm by creating abstracted (i.e., virtual) instances of hardware platforms, operating systems, storage devices, and computer network resources.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means that, with virtualization, software runs in commercial off-the-shelf (COTS) equipment (e.g., standard server) by exploiting a virtual machine (VM) instead of a dedicated hardware.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As VMs can be moved across different hardware platforms, virtualization introduces flexibility by means of flexible VM placement and migration. Other benefits are in terms of reduced CAPEX and OPEX, as the introduction of new services requires the introduction of new VMs without requiring any effort from a hardware point of view. </a:t>
            </a:r>
            <a:endParaRPr sz="13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0" name="Google Shape;520;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What are the Benefits of Network Automation</a:t>
            </a:r>
            <a:endParaRPr b="1" sz="2500">
              <a:solidFill>
                <a:srgbClr val="1155CC"/>
              </a:solidFill>
              <a:highlight>
                <a:srgbClr val="FFFFFF"/>
              </a:highlight>
            </a:endParaRPr>
          </a:p>
          <a:p>
            <a:pPr indent="0" lvl="0" marL="0" rtl="0" algn="l">
              <a:spcBef>
                <a:spcPts val="0"/>
              </a:spcBef>
              <a:spcAft>
                <a:spcPts val="0"/>
              </a:spcAft>
              <a:buNone/>
            </a:pPr>
            <a:r>
              <a:t/>
            </a:r>
            <a:endParaRPr/>
          </a:p>
        </p:txBody>
      </p:sp>
      <p:sp>
        <p:nvSpPr>
          <p:cNvPr id="526" name="Google Shape;526;p73"/>
          <p:cNvSpPr txBox="1"/>
          <p:nvPr>
            <p:ph idx="1" type="body"/>
          </p:nvPr>
        </p:nvSpPr>
        <p:spPr>
          <a:xfrm>
            <a:off x="-374100" y="1152475"/>
            <a:ext cx="9434100" cy="3416400"/>
          </a:xfrm>
          <a:prstGeom prst="rect">
            <a:avLst/>
          </a:prstGeom>
        </p:spPr>
        <p:txBody>
          <a:bodyPr anchorCtr="0" anchor="t" bIns="91425" lIns="91425" spcFirstLastPara="1" rIns="91425" wrap="square" tIns="91425">
            <a:normAutofit/>
          </a:bodyPr>
          <a:lstStyle/>
          <a:p>
            <a:pPr indent="-304800" lvl="0" marL="1028700" rtl="0" algn="l">
              <a:spcBef>
                <a:spcPts val="0"/>
              </a:spcBef>
              <a:spcAft>
                <a:spcPts val="0"/>
              </a:spcAft>
              <a:buClr>
                <a:srgbClr val="304351"/>
              </a:buClr>
              <a:buSzPts val="1200"/>
              <a:buAutoNum type="arabicPeriod"/>
            </a:pPr>
            <a:r>
              <a:rPr b="1" lang="en" sz="1200">
                <a:solidFill>
                  <a:srgbClr val="304351"/>
                </a:solidFill>
                <a:highlight>
                  <a:srgbClr val="FFFFFF"/>
                </a:highlight>
              </a:rPr>
              <a:t>Eliminate manual tasks.</a:t>
            </a:r>
            <a:r>
              <a:rPr lang="en" sz="1200">
                <a:solidFill>
                  <a:srgbClr val="304351"/>
                </a:solidFill>
                <a:highlight>
                  <a:srgbClr val="FFFFFF"/>
                </a:highlight>
              </a:rPr>
              <a:t> Automating your network replaces manual tasks with predictable, repeatable network changes. That raises IT productivity, since you’re able to focus on strategic opportunities that drive business growth.</a:t>
            </a:r>
            <a:endParaRPr sz="1200">
              <a:solidFill>
                <a:srgbClr val="304351"/>
              </a:solidFill>
              <a:highlight>
                <a:srgbClr val="FFFFFF"/>
              </a:highlight>
            </a:endParaRPr>
          </a:p>
          <a:p>
            <a:pPr indent="-304800" lvl="0" marL="1028700" rtl="0" algn="l">
              <a:spcBef>
                <a:spcPts val="0"/>
              </a:spcBef>
              <a:spcAft>
                <a:spcPts val="0"/>
              </a:spcAft>
              <a:buClr>
                <a:srgbClr val="304351"/>
              </a:buClr>
              <a:buSzPts val="1200"/>
              <a:buAutoNum type="arabicPeriod"/>
            </a:pPr>
            <a:r>
              <a:rPr b="1" lang="en" sz="1200">
                <a:solidFill>
                  <a:srgbClr val="304351"/>
                </a:solidFill>
                <a:highlight>
                  <a:srgbClr val="FFFFFF"/>
                </a:highlight>
              </a:rPr>
              <a:t>Accelerate service delivery.</a:t>
            </a:r>
            <a:r>
              <a:rPr lang="en" sz="1200">
                <a:solidFill>
                  <a:srgbClr val="304351"/>
                </a:solidFill>
                <a:highlight>
                  <a:srgbClr val="FFFFFF"/>
                </a:highlight>
              </a:rPr>
              <a:t> A critical benefit: provide key data services faster, optimize network performance, and speed rollout of new services and applications.</a:t>
            </a:r>
            <a:endParaRPr sz="1200">
              <a:solidFill>
                <a:srgbClr val="304351"/>
              </a:solidFill>
              <a:highlight>
                <a:srgbClr val="FFFFFF"/>
              </a:highlight>
            </a:endParaRPr>
          </a:p>
          <a:p>
            <a:pPr indent="-304800" lvl="0" marL="1028700" rtl="0" algn="l">
              <a:spcBef>
                <a:spcPts val="0"/>
              </a:spcBef>
              <a:spcAft>
                <a:spcPts val="0"/>
              </a:spcAft>
              <a:buClr>
                <a:srgbClr val="304351"/>
              </a:buClr>
              <a:buSzPts val="1200"/>
              <a:buAutoNum type="arabicPeriod"/>
            </a:pPr>
            <a:r>
              <a:rPr b="1" lang="en" sz="1200">
                <a:solidFill>
                  <a:srgbClr val="304351"/>
                </a:solidFill>
                <a:highlight>
                  <a:srgbClr val="FFFFFF"/>
                </a:highlight>
              </a:rPr>
              <a:t>Standardize processes with templates.</a:t>
            </a:r>
            <a:r>
              <a:rPr lang="en" sz="1200">
                <a:solidFill>
                  <a:srgbClr val="304351"/>
                </a:solidFill>
                <a:highlight>
                  <a:srgbClr val="FFFFFF"/>
                </a:highlight>
              </a:rPr>
              <a:t> Leverage standardized templates to drive efficiency among network stakeholders and streamline network changes.</a:t>
            </a:r>
            <a:endParaRPr sz="1200">
              <a:solidFill>
                <a:srgbClr val="304351"/>
              </a:solidFill>
              <a:highlight>
                <a:srgbClr val="FFFFFF"/>
              </a:highlight>
            </a:endParaRPr>
          </a:p>
          <a:p>
            <a:pPr indent="-304800" lvl="0" marL="1028700" rtl="0" algn="l">
              <a:spcBef>
                <a:spcPts val="0"/>
              </a:spcBef>
              <a:spcAft>
                <a:spcPts val="0"/>
              </a:spcAft>
              <a:buClr>
                <a:srgbClr val="304351"/>
              </a:buClr>
              <a:buSzPts val="1200"/>
              <a:buAutoNum type="arabicPeriod"/>
            </a:pPr>
            <a:r>
              <a:rPr b="1" lang="en" sz="1200">
                <a:solidFill>
                  <a:srgbClr val="304351"/>
                </a:solidFill>
                <a:highlight>
                  <a:srgbClr val="FFFFFF"/>
                </a:highlight>
              </a:rPr>
              <a:t>Make changes faster.</a:t>
            </a:r>
            <a:r>
              <a:rPr lang="en" sz="1200">
                <a:solidFill>
                  <a:srgbClr val="304351"/>
                </a:solidFill>
                <a:highlight>
                  <a:srgbClr val="FFFFFF"/>
                </a:highlight>
              </a:rPr>
              <a:t> More frequently execute network changes that previously you rarely performed because they were manual, time consuming, and resource intensive.</a:t>
            </a:r>
            <a:endParaRPr sz="1200">
              <a:solidFill>
                <a:srgbClr val="304351"/>
              </a:solidFill>
              <a:highlight>
                <a:srgbClr val="FFFFFF"/>
              </a:highlight>
            </a:endParaRPr>
          </a:p>
          <a:p>
            <a:pPr indent="-304800" lvl="0" marL="1028700" rtl="0" algn="l">
              <a:spcBef>
                <a:spcPts val="0"/>
              </a:spcBef>
              <a:spcAft>
                <a:spcPts val="0"/>
              </a:spcAft>
              <a:buClr>
                <a:srgbClr val="304351"/>
              </a:buClr>
              <a:buSzPts val="1200"/>
              <a:buAutoNum type="arabicPeriod"/>
            </a:pPr>
            <a:r>
              <a:rPr b="1" lang="en" sz="1200">
                <a:solidFill>
                  <a:srgbClr val="304351"/>
                </a:solidFill>
                <a:highlight>
                  <a:srgbClr val="FFFFFF"/>
                </a:highlight>
              </a:rPr>
              <a:t>Build a reliable network.</a:t>
            </a:r>
            <a:r>
              <a:rPr lang="en" sz="1200">
                <a:solidFill>
                  <a:srgbClr val="304351"/>
                </a:solidFill>
                <a:highlight>
                  <a:srgbClr val="FFFFFF"/>
                </a:highlight>
              </a:rPr>
              <a:t> Utilize an infrastructure-as-code approach to maintain the state and configuration of your network – from data center to edge – in much the same way that developers manage source code.</a:t>
            </a:r>
            <a:endParaRPr sz="1200">
              <a:solidFill>
                <a:srgbClr val="304351"/>
              </a:solidFill>
              <a:highlight>
                <a:srgbClr val="FFFFFF"/>
              </a:highlight>
            </a:endParaRPr>
          </a:p>
          <a:p>
            <a:pPr indent="-304800" lvl="0" marL="1028700" rtl="0" algn="l">
              <a:spcBef>
                <a:spcPts val="0"/>
              </a:spcBef>
              <a:spcAft>
                <a:spcPts val="0"/>
              </a:spcAft>
              <a:buClr>
                <a:srgbClr val="304351"/>
              </a:buClr>
              <a:buSzPts val="1200"/>
              <a:buAutoNum type="arabicPeriod"/>
            </a:pPr>
            <a:r>
              <a:rPr b="1" lang="en" sz="1200">
                <a:solidFill>
                  <a:srgbClr val="304351"/>
                </a:solidFill>
                <a:highlight>
                  <a:srgbClr val="FFFFFF"/>
                </a:highlight>
              </a:rPr>
              <a:t>Gain network visibility.</a:t>
            </a:r>
            <a:r>
              <a:rPr lang="en" sz="1200">
                <a:solidFill>
                  <a:srgbClr val="304351"/>
                </a:solidFill>
                <a:highlight>
                  <a:srgbClr val="FFFFFF"/>
                </a:highlight>
              </a:rPr>
              <a:t> Access wide-ranging performance monitoring capabilities to pinpoint performance issues, spiking resource utilization levels, and errors on the network.</a:t>
            </a:r>
            <a:endParaRPr sz="1200">
              <a:solidFill>
                <a:srgbClr val="304351"/>
              </a:solidFill>
              <a:highlight>
                <a:srgbClr val="FFFFFF"/>
              </a:highlight>
            </a:endParaRPr>
          </a:p>
          <a:p>
            <a:pPr indent="-304800" lvl="0" marL="1028700" rtl="0" algn="l">
              <a:spcBef>
                <a:spcPts val="0"/>
              </a:spcBef>
              <a:spcAft>
                <a:spcPts val="0"/>
              </a:spcAft>
              <a:buClr>
                <a:srgbClr val="304351"/>
              </a:buClr>
              <a:buSzPts val="1200"/>
              <a:buAutoNum type="arabicPeriod"/>
            </a:pPr>
            <a:r>
              <a:rPr b="1" lang="en" sz="1200">
                <a:solidFill>
                  <a:srgbClr val="304351"/>
                </a:solidFill>
                <a:highlight>
                  <a:srgbClr val="FFFFFF"/>
                </a:highlight>
              </a:rPr>
              <a:t>Analyze and resolve issues.</a:t>
            </a:r>
            <a:r>
              <a:rPr lang="en" sz="1200">
                <a:solidFill>
                  <a:srgbClr val="304351"/>
                </a:solidFill>
                <a:highlight>
                  <a:srgbClr val="FFFFFF"/>
                </a:highlight>
              </a:rPr>
              <a:t> Rely on network analytics for insight into performance, utilization, security, and resource allocation that help resolve issues far faster than via manual techniques.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4"/>
          <p:cNvSpPr txBox="1"/>
          <p:nvPr/>
        </p:nvSpPr>
        <p:spPr>
          <a:xfrm>
            <a:off x="0" y="0"/>
            <a:ext cx="8977800" cy="507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2100">
                <a:solidFill>
                  <a:srgbClr val="1155CC"/>
                </a:solidFill>
                <a:highlight>
                  <a:srgbClr val="FFFFFF"/>
                </a:highlight>
              </a:rPr>
              <a:t>Organizations </a:t>
            </a:r>
            <a:r>
              <a:rPr b="1" lang="en" sz="2100">
                <a:solidFill>
                  <a:srgbClr val="1155CC"/>
                </a:solidFill>
                <a:highlight>
                  <a:srgbClr val="FFFFFF"/>
                </a:highlight>
              </a:rPr>
              <a:t>Benefits</a:t>
            </a:r>
            <a:r>
              <a:rPr b="1" lang="en" sz="2100">
                <a:solidFill>
                  <a:srgbClr val="1155CC"/>
                </a:solidFill>
                <a:highlight>
                  <a:srgbClr val="FFFFFF"/>
                </a:highlight>
              </a:rPr>
              <a:t> for automating their networks and services</a:t>
            </a:r>
            <a:endParaRPr b="1" sz="2100">
              <a:solidFill>
                <a:srgbClr val="1155CC"/>
              </a:solidFill>
              <a:highlight>
                <a:srgbClr val="FFFFFF"/>
              </a:highlight>
            </a:endParaRPr>
          </a:p>
        </p:txBody>
      </p:sp>
      <p:sp>
        <p:nvSpPr>
          <p:cNvPr id="532" name="Google Shape;532;p74"/>
          <p:cNvSpPr txBox="1"/>
          <p:nvPr/>
        </p:nvSpPr>
        <p:spPr>
          <a:xfrm>
            <a:off x="0" y="609600"/>
            <a:ext cx="9078000" cy="45810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rgbClr val="4D5259"/>
              </a:buClr>
              <a:buSzPts val="1250"/>
              <a:buChar char="●"/>
            </a:pPr>
            <a:r>
              <a:rPr b="1" lang="en" sz="1250">
                <a:solidFill>
                  <a:srgbClr val="4D5259"/>
                </a:solidFill>
                <a:highlight>
                  <a:srgbClr val="FFFFFF"/>
                </a:highlight>
              </a:rPr>
              <a:t>Reduction in number of issues</a:t>
            </a:r>
            <a:r>
              <a:rPr lang="en" sz="1250">
                <a:solidFill>
                  <a:srgbClr val="4D5259"/>
                </a:solidFill>
                <a:highlight>
                  <a:srgbClr val="FFFFFF"/>
                </a:highlight>
              </a:rPr>
              <a:t> — By leveraging low-code and playbook powered workflows, and with the efficiency of closed-loop, intent based operations, common network issues are resolved spontaneously. The potential for manual process-related errors like configuration errors, typos and more are reduced.</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b="1" lang="en" sz="1250">
                <a:solidFill>
                  <a:srgbClr val="4D5259"/>
                </a:solidFill>
                <a:highlight>
                  <a:srgbClr val="FFFFFF"/>
                </a:highlight>
              </a:rPr>
              <a:t>Lower costs</a:t>
            </a:r>
            <a:r>
              <a:rPr lang="en" sz="1250">
                <a:solidFill>
                  <a:srgbClr val="4D5259"/>
                </a:solidFill>
                <a:highlight>
                  <a:srgbClr val="FFFFFF"/>
                </a:highlight>
              </a:rPr>
              <a:t> — Because automation reduces the complexities of your underlying infrastructure, dramatically fewer person-hours are required for configuring, provisioning, and managing services and the network. By simplifying operations, consolidating network services, reducing floor space, and cycling underutilized devices off, you need fewer staff to troubleshoot and repair, and reap power savings.</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b="1" lang="en" sz="1250">
                <a:solidFill>
                  <a:srgbClr val="4D5259"/>
                </a:solidFill>
                <a:highlight>
                  <a:srgbClr val="FFFFFF"/>
                </a:highlight>
              </a:rPr>
              <a:t>Increased Network Resiliency</a:t>
            </a:r>
            <a:r>
              <a:rPr lang="en" sz="1250">
                <a:solidFill>
                  <a:srgbClr val="4D5259"/>
                </a:solidFill>
                <a:highlight>
                  <a:srgbClr val="FFFFFF"/>
                </a:highlight>
              </a:rPr>
              <a:t> — By removing the need for manual interruption in case of an event, companies can offer and deliver a higher level of services with more consistency across branches and geographies.</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b="1" lang="en" sz="1250">
                <a:solidFill>
                  <a:srgbClr val="4D5259"/>
                </a:solidFill>
                <a:highlight>
                  <a:srgbClr val="FFFFFF"/>
                </a:highlight>
              </a:rPr>
              <a:t>Reduction in Network Downtime</a:t>
            </a:r>
            <a:r>
              <a:rPr lang="en" sz="1250">
                <a:solidFill>
                  <a:srgbClr val="4D5259"/>
                </a:solidFill>
                <a:highlight>
                  <a:srgbClr val="FFFFFF"/>
                </a:highlight>
              </a:rPr>
              <a:t> — By removing the chance for human errors, companies can offer and deliver a higher level of services with more consistency across branches and geographies. For example, Juniper Networks’ Service Now is a remote, automated troubleshooting client that enables Juniper to detect quickly and proactively any problems in a customer’s network before they become aware of them.</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b="1" lang="en" sz="1250">
                <a:solidFill>
                  <a:srgbClr val="4D5259"/>
                </a:solidFill>
                <a:highlight>
                  <a:srgbClr val="FFFFFF"/>
                </a:highlight>
              </a:rPr>
              <a:t>Increase strategic workforce</a:t>
            </a:r>
            <a:r>
              <a:rPr lang="en" sz="1250">
                <a:solidFill>
                  <a:srgbClr val="4D5259"/>
                </a:solidFill>
                <a:highlight>
                  <a:srgbClr val="FFFFFF"/>
                </a:highlight>
              </a:rPr>
              <a:t> — By automating repetitive tasks subject to human error, companies increase productivity, which helps drive business improvements and innovation. As a result, new job opportunities arise for the existing workforce.</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b="1" lang="en" sz="1250">
                <a:solidFill>
                  <a:srgbClr val="4D5259"/>
                </a:solidFill>
                <a:highlight>
                  <a:srgbClr val="FFFFFF"/>
                </a:highlight>
              </a:rPr>
              <a:t>Greater insight and network control</a:t>
            </a:r>
            <a:r>
              <a:rPr lang="en" sz="1250">
                <a:solidFill>
                  <a:srgbClr val="4D5259"/>
                </a:solidFill>
                <a:highlight>
                  <a:srgbClr val="FFFFFF"/>
                </a:highlight>
              </a:rPr>
              <a:t> — Automation helps make IT operations more responsive to change through analytics. You gain more visibility into the network and understand precisely what is happening in your network with the ability to control and adapt as needed.</a:t>
            </a:r>
            <a:endParaRPr sz="1250">
              <a:solidFill>
                <a:srgbClr val="4D5259"/>
              </a:solidFill>
              <a:highlight>
                <a:srgbClr val="FFFFFF"/>
              </a:highlight>
            </a:endParaRPr>
          </a:p>
          <a:p>
            <a:pPr indent="0" lvl="0" marL="0" rtl="0" algn="l">
              <a:spcBef>
                <a:spcPts val="0"/>
              </a:spcBef>
              <a:spcAft>
                <a:spcPts val="0"/>
              </a:spcAft>
              <a:buNone/>
            </a:pPr>
            <a:r>
              <a:t/>
            </a:r>
            <a:endParaRPr sz="1250">
              <a:solidFill>
                <a:srgbClr val="4D5259"/>
              </a:solidFill>
              <a:highlight>
                <a:srgbClr val="FFFFFF"/>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nvSpPr>
        <p:spPr>
          <a:xfrm>
            <a:off x="0" y="76200"/>
            <a:ext cx="8977800" cy="569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N</a:t>
            </a:r>
            <a:r>
              <a:rPr b="1" lang="en" sz="2500">
                <a:solidFill>
                  <a:srgbClr val="1155CC"/>
                </a:solidFill>
                <a:highlight>
                  <a:srgbClr val="FFFFFF"/>
                </a:highlight>
              </a:rPr>
              <a:t>etwork Automation </a:t>
            </a:r>
            <a:endParaRPr b="1" sz="2500">
              <a:solidFill>
                <a:srgbClr val="1155CC"/>
              </a:solidFill>
              <a:highlight>
                <a:srgbClr val="FFFFFF"/>
              </a:highlight>
            </a:endParaRPr>
          </a:p>
        </p:txBody>
      </p:sp>
      <p:sp>
        <p:nvSpPr>
          <p:cNvPr id="538" name="Google Shape;538;p75"/>
          <p:cNvSpPr txBox="1"/>
          <p:nvPr/>
        </p:nvSpPr>
        <p:spPr>
          <a:xfrm>
            <a:off x="0" y="609600"/>
            <a:ext cx="9078000" cy="34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rgbClr val="4D5259"/>
                </a:solidFill>
                <a:highlight>
                  <a:srgbClr val="FFFFFF"/>
                </a:highlight>
              </a:rPr>
              <a:t>Today, network automation solutions can undertake a broad array of tasks, some of which include:</a:t>
            </a:r>
            <a:endParaRPr sz="1350">
              <a:solidFill>
                <a:srgbClr val="4D5259"/>
              </a:solidFill>
              <a:highlight>
                <a:srgbClr val="FFFFFF"/>
              </a:highlight>
            </a:endParaRPr>
          </a:p>
          <a:p>
            <a:pPr indent="-307975" lvl="0" marL="457200" rtl="0" algn="l">
              <a:lnSpc>
                <a:spcPct val="115000"/>
              </a:lnSpc>
              <a:spcBef>
                <a:spcPts val="1200"/>
              </a:spcBef>
              <a:spcAft>
                <a:spcPts val="0"/>
              </a:spcAft>
              <a:buClr>
                <a:srgbClr val="4D5259"/>
              </a:buClr>
              <a:buSzPts val="1250"/>
              <a:buChar char="●"/>
            </a:pPr>
            <a:r>
              <a:rPr lang="en" sz="1250">
                <a:solidFill>
                  <a:srgbClr val="4D5259"/>
                </a:solidFill>
                <a:highlight>
                  <a:srgbClr val="FFFFFF"/>
                </a:highlight>
              </a:rPr>
              <a:t>Network planning and design, including scenario planning and inventory management</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Device testing and configuration verification</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Provisioning of deployed physical devices and services and the deployment and provisioning of virtual devices</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Collection of network data pertaining to devices, systems, software, network topology, traffic, and services in real-time</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Analysis of data, including AI and ML predictive analytics, which delivers insights into current and future network behavior</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Configuration compliance, which ensures that all the network devices and services are running as intended</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Updating software, including rollback of software if required</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Closed-loop remediation of network issues, including troubleshooting and repair of insidious gray failures</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Provide insight into reports, dashboards, alerts, and alarms</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Implementing security compliance</a:t>
            </a:r>
            <a:endParaRPr sz="1250">
              <a:solidFill>
                <a:srgbClr val="4D5259"/>
              </a:solidFill>
              <a:highlight>
                <a:srgbClr val="FFFFFF"/>
              </a:highlight>
            </a:endParaRPr>
          </a:p>
          <a:p>
            <a:pPr indent="-307975" lvl="0" marL="457200" rtl="0" algn="l">
              <a:lnSpc>
                <a:spcPct val="115000"/>
              </a:lnSpc>
              <a:spcBef>
                <a:spcPts val="0"/>
              </a:spcBef>
              <a:spcAft>
                <a:spcPts val="0"/>
              </a:spcAft>
              <a:buClr>
                <a:srgbClr val="4D5259"/>
              </a:buClr>
              <a:buSzPts val="1250"/>
              <a:buChar char="●"/>
            </a:pPr>
            <a:r>
              <a:rPr lang="en" sz="1250">
                <a:solidFill>
                  <a:srgbClr val="4D5259"/>
                </a:solidFill>
                <a:highlight>
                  <a:srgbClr val="FFFFFF"/>
                </a:highlight>
              </a:rPr>
              <a:t>Monitoring the network and its services to ensure alignment with SLAs and customer satisfaction guarantees</a:t>
            </a:r>
            <a:endParaRPr sz="1250">
              <a:solidFill>
                <a:srgbClr val="4D5259"/>
              </a:solidFill>
              <a:highlight>
                <a:srgbClr val="FFFFFF"/>
              </a:highlight>
            </a:endParaRPr>
          </a:p>
          <a:p>
            <a:pPr indent="0" lvl="0" marL="0" rtl="0" algn="l">
              <a:spcBef>
                <a:spcPts val="0"/>
              </a:spcBef>
              <a:spcAft>
                <a:spcPts val="0"/>
              </a:spcAft>
              <a:buNone/>
            </a:pPr>
            <a:r>
              <a:t/>
            </a:r>
            <a:endParaRPr sz="1350">
              <a:solidFill>
                <a:srgbClr val="4D5259"/>
              </a:solidFill>
              <a:highlight>
                <a:srgbClr val="FFFFFF"/>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Future of Network Automation</a:t>
            </a:r>
            <a:endParaRPr b="1" sz="2500">
              <a:solidFill>
                <a:srgbClr val="1155CC"/>
              </a:solidFill>
              <a:highlight>
                <a:srgbClr val="FFFFFF"/>
              </a:highlight>
            </a:endParaRPr>
          </a:p>
          <a:p>
            <a:pPr indent="0" lvl="0" marL="0" rtl="0" algn="l">
              <a:spcBef>
                <a:spcPts val="0"/>
              </a:spcBef>
              <a:spcAft>
                <a:spcPts val="0"/>
              </a:spcAft>
              <a:buNone/>
            </a:pPr>
            <a:r>
              <a:t/>
            </a:r>
            <a:endParaRPr/>
          </a:p>
        </p:txBody>
      </p:sp>
      <p:sp>
        <p:nvSpPr>
          <p:cNvPr id="544" name="Google Shape;544;p76"/>
          <p:cNvSpPr txBox="1"/>
          <p:nvPr>
            <p:ph idx="1" type="body"/>
          </p:nvPr>
        </p:nvSpPr>
        <p:spPr>
          <a:xfrm>
            <a:off x="311700" y="1152475"/>
            <a:ext cx="8832300" cy="3818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350">
                <a:solidFill>
                  <a:srgbClr val="4D5259"/>
                </a:solidFill>
                <a:highlight>
                  <a:srgbClr val="FFFFFF"/>
                </a:highlight>
              </a:rPr>
              <a:t>Networks of the future will be able to accomplish the following:</a:t>
            </a:r>
            <a:endParaRPr sz="1350">
              <a:solidFill>
                <a:srgbClr val="4D5259"/>
              </a:solidFill>
              <a:highlight>
                <a:srgbClr val="FFFFFF"/>
              </a:highlight>
            </a:endParaRPr>
          </a:p>
          <a:p>
            <a:pPr indent="-314325" lvl="0" marL="457200" rtl="0" algn="l">
              <a:spcBef>
                <a:spcPts val="1200"/>
              </a:spcBef>
              <a:spcAft>
                <a:spcPts val="0"/>
              </a:spcAft>
              <a:buClr>
                <a:srgbClr val="4D5259"/>
              </a:buClr>
              <a:buSzPts val="1350"/>
              <a:buChar char="●"/>
            </a:pPr>
            <a:r>
              <a:rPr lang="en" sz="1350">
                <a:solidFill>
                  <a:srgbClr val="4D5259"/>
                </a:solidFill>
                <a:highlight>
                  <a:srgbClr val="FFFFFF"/>
                </a:highlight>
              </a:rPr>
              <a:t>AI and ML-driven networks that can learn the intent of network behaviors, deliver predictive analysis, and provide recommendations/remediations.</a:t>
            </a:r>
            <a:endParaRPr sz="1350">
              <a:solidFill>
                <a:srgbClr val="4D5259"/>
              </a:solidFill>
              <a:highlight>
                <a:srgbClr val="FFFFFF"/>
              </a:highlight>
            </a:endParaRPr>
          </a:p>
          <a:p>
            <a:pPr indent="-314325" lvl="0" marL="457200" rtl="0" algn="l">
              <a:spcBef>
                <a:spcPts val="0"/>
              </a:spcBef>
              <a:spcAft>
                <a:spcPts val="0"/>
              </a:spcAft>
              <a:buClr>
                <a:srgbClr val="4D5259"/>
              </a:buClr>
              <a:buSzPts val="1350"/>
              <a:buChar char="●"/>
            </a:pPr>
            <a:r>
              <a:rPr lang="en" sz="1350">
                <a:solidFill>
                  <a:srgbClr val="4D5259"/>
                </a:solidFill>
                <a:highlight>
                  <a:srgbClr val="FFFFFF"/>
                </a:highlight>
              </a:rPr>
              <a:t>Implement automatic service placement and service motion</a:t>
            </a:r>
            <a:endParaRPr sz="1350">
              <a:solidFill>
                <a:srgbClr val="4D5259"/>
              </a:solidFill>
              <a:highlight>
                <a:srgbClr val="FFFFFF"/>
              </a:highlight>
            </a:endParaRPr>
          </a:p>
          <a:p>
            <a:pPr indent="-314325" lvl="0" marL="457200" rtl="0" algn="l">
              <a:spcBef>
                <a:spcPts val="0"/>
              </a:spcBef>
              <a:spcAft>
                <a:spcPts val="0"/>
              </a:spcAft>
              <a:buClr>
                <a:srgbClr val="4D5259"/>
              </a:buClr>
              <a:buSzPts val="1350"/>
              <a:buChar char="●"/>
            </a:pPr>
            <a:r>
              <a:rPr lang="en" sz="1350">
                <a:solidFill>
                  <a:srgbClr val="4D5259"/>
                </a:solidFill>
                <a:highlight>
                  <a:srgbClr val="FFFFFF"/>
                </a:highlight>
              </a:rPr>
              <a:t>Use advanced probing technology to actively monitor service assurance and adjust traffic flows based on service requirements</a:t>
            </a:r>
            <a:endParaRPr sz="1350">
              <a:solidFill>
                <a:srgbClr val="4D5259"/>
              </a:solidFill>
              <a:highlight>
                <a:srgbClr val="FFFFFF"/>
              </a:highlight>
            </a:endParaRPr>
          </a:p>
          <a:p>
            <a:pPr indent="-314325" lvl="0" marL="457200" rtl="0" algn="l">
              <a:spcBef>
                <a:spcPts val="0"/>
              </a:spcBef>
              <a:spcAft>
                <a:spcPts val="0"/>
              </a:spcAft>
              <a:buClr>
                <a:srgbClr val="4D5259"/>
              </a:buClr>
              <a:buSzPts val="1350"/>
              <a:buChar char="●"/>
            </a:pPr>
            <a:r>
              <a:rPr lang="en" sz="1350">
                <a:solidFill>
                  <a:srgbClr val="4D5259"/>
                </a:solidFill>
                <a:highlight>
                  <a:srgbClr val="FFFFFF"/>
                </a:highlight>
              </a:rPr>
              <a:t>Provide specific upgrades based on configured services</a:t>
            </a:r>
            <a:endParaRPr sz="1350">
              <a:solidFill>
                <a:srgbClr val="4D5259"/>
              </a:solidFill>
              <a:highlight>
                <a:srgbClr val="FFFFFF"/>
              </a:highlight>
            </a:endParaRPr>
          </a:p>
          <a:p>
            <a:pPr indent="-314325" lvl="0" marL="457200" rtl="0" algn="l">
              <a:spcBef>
                <a:spcPts val="0"/>
              </a:spcBef>
              <a:spcAft>
                <a:spcPts val="0"/>
              </a:spcAft>
              <a:buClr>
                <a:srgbClr val="4D5259"/>
              </a:buClr>
              <a:buSzPts val="1350"/>
              <a:buChar char="●"/>
            </a:pPr>
            <a:r>
              <a:rPr lang="en" sz="1350">
                <a:solidFill>
                  <a:srgbClr val="4D5259"/>
                </a:solidFill>
                <a:highlight>
                  <a:srgbClr val="FFFFFF"/>
                </a:highlight>
              </a:rPr>
              <a:t>Operate autonomously, with active monitoring and reporting provided to network operators to ensure that network performance and behaviors remain aligned to business goals</a:t>
            </a:r>
            <a:endParaRPr sz="1350">
              <a:solidFill>
                <a:srgbClr val="4D5259"/>
              </a:solidFill>
              <a:highlight>
                <a:srgbClr val="FFFFFF"/>
              </a:highlight>
            </a:endParaRPr>
          </a:p>
          <a:p>
            <a:pPr indent="0" lvl="0" marL="457200" rtl="0" algn="l">
              <a:spcBef>
                <a:spcPts val="0"/>
              </a:spcBef>
              <a:spcAft>
                <a:spcPts val="0"/>
              </a:spcAft>
              <a:buNone/>
            </a:pPr>
            <a:r>
              <a:t/>
            </a:r>
            <a:endParaRPr sz="1350">
              <a:solidFill>
                <a:srgbClr val="4D5259"/>
              </a:solidFill>
              <a:highlight>
                <a:srgbClr val="FFFFFF"/>
              </a:highlight>
            </a:endParaRPr>
          </a:p>
          <a:p>
            <a:pPr indent="0" lvl="0" marL="0" rtl="0" algn="l">
              <a:spcBef>
                <a:spcPts val="0"/>
              </a:spcBef>
              <a:spcAft>
                <a:spcPts val="0"/>
              </a:spcAft>
              <a:buNone/>
            </a:pPr>
            <a:r>
              <a:rPr lang="en" sz="1350">
                <a:solidFill>
                  <a:srgbClr val="4D5259"/>
                </a:solidFill>
                <a:highlight>
                  <a:srgbClr val="FFFFFF"/>
                </a:highlight>
              </a:rPr>
              <a:t>The route forward toward an autonomous network relies on telemetry, automation, machine learning, and programming with declarative intent. This future network is called the Self-Driving Network™, an autonomous network that is predictive and adaptive to its environment.</a:t>
            </a:r>
            <a:endParaRPr sz="1350">
              <a:solidFill>
                <a:srgbClr val="4D5259"/>
              </a:solidFill>
              <a:highlight>
                <a:srgbClr val="FFFFFF"/>
              </a:highlight>
            </a:endParaRPr>
          </a:p>
          <a:p>
            <a:pPr indent="0" lvl="0" marL="0" rtl="0" algn="l">
              <a:spcBef>
                <a:spcPts val="0"/>
              </a:spcBef>
              <a:spcAft>
                <a:spcPts val="0"/>
              </a:spcAft>
              <a:buNone/>
            </a:pPr>
            <a:r>
              <a:t/>
            </a:r>
            <a:endParaRPr sz="1350">
              <a:solidFill>
                <a:srgbClr val="4D5259"/>
              </a:solidFill>
              <a:highlight>
                <a:srgbClr val="FFFFFF"/>
              </a:highlight>
            </a:endParaRPr>
          </a:p>
          <a:p>
            <a:pPr indent="0" lvl="0" marL="0" rtl="0" algn="l">
              <a:spcBef>
                <a:spcPts val="0"/>
              </a:spcBef>
              <a:spcAft>
                <a:spcPts val="0"/>
              </a:spcAft>
              <a:buNone/>
            </a:pPr>
            <a:r>
              <a:rPr lang="en" sz="1350">
                <a:solidFill>
                  <a:srgbClr val="4D5259"/>
                </a:solidFill>
                <a:highlight>
                  <a:srgbClr val="FFFFFF"/>
                </a:highlight>
              </a:rPr>
              <a:t>To be effective, automation must break free of traditional silos to address all network infrastructure elements, teams, and operations support systems. </a:t>
            </a:r>
            <a:endParaRPr b="1" sz="1350">
              <a:solidFill>
                <a:srgbClr val="4D5259"/>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77"/>
          <p:cNvPicPr preferRelativeResize="0"/>
          <p:nvPr/>
        </p:nvPicPr>
        <p:blipFill>
          <a:blip r:embed="rId3">
            <a:alphaModFix/>
          </a:blip>
          <a:stretch>
            <a:fillRect/>
          </a:stretch>
        </p:blipFill>
        <p:spPr>
          <a:xfrm>
            <a:off x="1394675" y="386825"/>
            <a:ext cx="5721727" cy="4680476"/>
          </a:xfrm>
          <a:prstGeom prst="rect">
            <a:avLst/>
          </a:prstGeom>
          <a:noFill/>
          <a:ln>
            <a:noFill/>
          </a:ln>
        </p:spPr>
      </p:pic>
      <p:sp>
        <p:nvSpPr>
          <p:cNvPr id="550" name="Google Shape;550;p77"/>
          <p:cNvSpPr txBox="1"/>
          <p:nvPr>
            <p:ph type="title"/>
          </p:nvPr>
        </p:nvSpPr>
        <p:spPr>
          <a:xfrm>
            <a:off x="83100" y="-33441"/>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1155CC"/>
                </a:solidFill>
                <a:highlight>
                  <a:srgbClr val="FFFFFF"/>
                </a:highlight>
              </a:rPr>
              <a:t>VNF Instantiation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ETSI NFV Architecture, and NFV-MANO</a:t>
            </a:r>
            <a:endParaRPr/>
          </a:p>
        </p:txBody>
      </p:sp>
      <p:pic>
        <p:nvPicPr>
          <p:cNvPr id="556" name="Google Shape;556;p78"/>
          <p:cNvPicPr preferRelativeResize="0"/>
          <p:nvPr/>
        </p:nvPicPr>
        <p:blipFill>
          <a:blip r:embed="rId3">
            <a:alphaModFix/>
          </a:blip>
          <a:stretch>
            <a:fillRect/>
          </a:stretch>
        </p:blipFill>
        <p:spPr>
          <a:xfrm>
            <a:off x="169575" y="1170125"/>
            <a:ext cx="4937526" cy="2674950"/>
          </a:xfrm>
          <a:prstGeom prst="rect">
            <a:avLst/>
          </a:prstGeom>
          <a:noFill/>
          <a:ln>
            <a:noFill/>
          </a:ln>
        </p:spPr>
      </p:pic>
      <p:pic>
        <p:nvPicPr>
          <p:cNvPr id="557" name="Google Shape;557;p78"/>
          <p:cNvPicPr preferRelativeResize="0"/>
          <p:nvPr/>
        </p:nvPicPr>
        <p:blipFill rotWithShape="1">
          <a:blip r:embed="rId4">
            <a:alphaModFix/>
          </a:blip>
          <a:srcRect b="0" l="0" r="0" t="1671"/>
          <a:stretch/>
        </p:blipFill>
        <p:spPr>
          <a:xfrm>
            <a:off x="5063000" y="2703150"/>
            <a:ext cx="3993001" cy="2440349"/>
          </a:xfrm>
          <a:prstGeom prst="rect">
            <a:avLst/>
          </a:prstGeom>
          <a:noFill/>
          <a:ln>
            <a:noFill/>
          </a:ln>
        </p:spPr>
      </p:pic>
      <p:sp>
        <p:nvSpPr>
          <p:cNvPr id="558" name="Google Shape;558;p78"/>
          <p:cNvSpPr txBox="1"/>
          <p:nvPr/>
        </p:nvSpPr>
        <p:spPr>
          <a:xfrm>
            <a:off x="5352800" y="2323950"/>
            <a:ext cx="37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Management of NFV Components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marR="0" rtl="0" algn="l">
              <a:lnSpc>
                <a:spcPct val="130000"/>
              </a:lnSpc>
              <a:spcBef>
                <a:spcPts val="0"/>
              </a:spcBef>
              <a:spcAft>
                <a:spcPts val="1500"/>
              </a:spcAft>
              <a:buNone/>
            </a:pPr>
            <a:r>
              <a:rPr b="1" lang="en" sz="2500">
                <a:solidFill>
                  <a:srgbClr val="1155CC"/>
                </a:solidFill>
                <a:highlight>
                  <a:srgbClr val="FFFFFF"/>
                </a:highlight>
              </a:rPr>
              <a:t>NFV: Network function virtualization</a:t>
            </a:r>
            <a:endParaRPr b="1" sz="2500">
              <a:solidFill>
                <a:srgbClr val="1155CC"/>
              </a:solidFill>
              <a:highlight>
                <a:srgbClr val="FFFFFF"/>
              </a:highlight>
            </a:endParaRPr>
          </a:p>
        </p:txBody>
      </p:sp>
      <p:sp>
        <p:nvSpPr>
          <p:cNvPr id="108" name="Google Shape;108;p19"/>
          <p:cNvSpPr txBox="1"/>
          <p:nvPr/>
        </p:nvSpPr>
        <p:spPr>
          <a:xfrm>
            <a:off x="477400" y="1094250"/>
            <a:ext cx="3588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NFV is all about 3 main components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Softwarization         </a:t>
            </a:r>
            <a:endParaRPr/>
          </a:p>
          <a:p>
            <a:pPr indent="-317500" lvl="0" marL="457200" rtl="0" algn="l">
              <a:spcBef>
                <a:spcPts val="0"/>
              </a:spcBef>
              <a:spcAft>
                <a:spcPts val="0"/>
              </a:spcAft>
              <a:buSzPts val="1400"/>
              <a:buChar char="➢"/>
            </a:pPr>
            <a:r>
              <a:rPr lang="en"/>
              <a:t>Virtualization     </a:t>
            </a:r>
            <a:endParaRPr/>
          </a:p>
          <a:p>
            <a:pPr indent="-317500" lvl="0" marL="457200" rtl="0" algn="l">
              <a:spcBef>
                <a:spcPts val="0"/>
              </a:spcBef>
              <a:spcAft>
                <a:spcPts val="0"/>
              </a:spcAft>
              <a:buSzPts val="1400"/>
              <a:buChar char="➢"/>
            </a:pPr>
            <a:r>
              <a:rPr lang="en"/>
              <a:t>Orchestration     </a:t>
            </a:r>
            <a:r>
              <a:rPr lang="en">
                <a:solidFill>
                  <a:schemeClr val="dk1"/>
                </a:solidFill>
              </a:rPr>
              <a:t>------&gt;</a:t>
            </a:r>
            <a:endParaRPr/>
          </a:p>
          <a:p>
            <a:pPr indent="0" lvl="0" marL="0" rtl="0" algn="l">
              <a:spcBef>
                <a:spcPts val="0"/>
              </a:spcBef>
              <a:spcAft>
                <a:spcPts val="0"/>
              </a:spcAft>
              <a:buNone/>
            </a:pPr>
            <a:r>
              <a:t/>
            </a:r>
            <a:endParaRPr/>
          </a:p>
        </p:txBody>
      </p:sp>
      <p:pic>
        <p:nvPicPr>
          <p:cNvPr id="109" name="Google Shape;109;p19"/>
          <p:cNvPicPr preferRelativeResize="0"/>
          <p:nvPr/>
        </p:nvPicPr>
        <p:blipFill>
          <a:blip r:embed="rId3">
            <a:alphaModFix/>
          </a:blip>
          <a:stretch>
            <a:fillRect/>
          </a:stretch>
        </p:blipFill>
        <p:spPr>
          <a:xfrm>
            <a:off x="193685" y="2495562"/>
            <a:ext cx="3038475" cy="2647950"/>
          </a:xfrm>
          <a:prstGeom prst="rect">
            <a:avLst/>
          </a:prstGeom>
          <a:noFill/>
          <a:ln>
            <a:noFill/>
          </a:ln>
        </p:spPr>
      </p:pic>
      <p:sp>
        <p:nvSpPr>
          <p:cNvPr id="110" name="Google Shape;110;p19"/>
          <p:cNvSpPr txBox="1"/>
          <p:nvPr/>
        </p:nvSpPr>
        <p:spPr>
          <a:xfrm>
            <a:off x="3835575" y="1807175"/>
            <a:ext cx="51516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t>O</a:t>
            </a:r>
            <a:r>
              <a:rPr lang="en"/>
              <a:t>rchestration is the execution of the operational and functional processes involved in creating and delivering an end-to-end service.</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Traditionally, these processes were handled by domain-specific, siloed operational support systems and tools built for static environments.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rotWithShape="1">
          <a:blip r:embed="rId3">
            <a:alphaModFix/>
          </a:blip>
          <a:srcRect b="10200" l="0" r="0" t="16205"/>
          <a:stretch/>
        </p:blipFill>
        <p:spPr>
          <a:xfrm>
            <a:off x="152400" y="936550"/>
            <a:ext cx="8606326" cy="3561051"/>
          </a:xfrm>
          <a:prstGeom prst="rect">
            <a:avLst/>
          </a:prstGeom>
          <a:noFill/>
          <a:ln>
            <a:noFill/>
          </a:ln>
        </p:spPr>
      </p:pic>
      <p:sp>
        <p:nvSpPr>
          <p:cNvPr id="116" name="Google Shape;116;p20"/>
          <p:cNvSpPr/>
          <p:nvPr/>
        </p:nvSpPr>
        <p:spPr>
          <a:xfrm>
            <a:off x="180023" y="3508233"/>
            <a:ext cx="1147500" cy="115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271100" y="754400"/>
            <a:ext cx="4071000" cy="111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4048300" y="3857650"/>
            <a:ext cx="4611000" cy="38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0"/>
          <p:cNvPicPr preferRelativeResize="0"/>
          <p:nvPr/>
        </p:nvPicPr>
        <p:blipFill rotWithShape="1">
          <a:blip r:embed="rId4">
            <a:alphaModFix/>
          </a:blip>
          <a:srcRect b="0" l="55478" r="0" t="76264"/>
          <a:stretch/>
        </p:blipFill>
        <p:spPr>
          <a:xfrm>
            <a:off x="4910363" y="3872813"/>
            <a:ext cx="3859319" cy="1156800"/>
          </a:xfrm>
          <a:prstGeom prst="rect">
            <a:avLst/>
          </a:prstGeom>
          <a:noFill/>
          <a:ln cap="flat" cmpd="sng" w="9525">
            <a:solidFill>
              <a:schemeClr val="lt1"/>
            </a:solidFill>
            <a:prstDash val="solid"/>
            <a:round/>
            <a:headEnd len="sm" w="sm" type="none"/>
            <a:tailEnd len="sm" w="sm" type="none"/>
          </a:ln>
        </p:spPr>
      </p:pic>
      <p:pic>
        <p:nvPicPr>
          <p:cNvPr id="120" name="Google Shape;120;p20"/>
          <p:cNvPicPr preferRelativeResize="0"/>
          <p:nvPr/>
        </p:nvPicPr>
        <p:blipFill rotWithShape="1">
          <a:blip r:embed="rId5">
            <a:alphaModFix/>
          </a:blip>
          <a:srcRect b="0" l="13854" r="52777" t="72354"/>
          <a:stretch/>
        </p:blipFill>
        <p:spPr>
          <a:xfrm>
            <a:off x="1363968" y="3668825"/>
            <a:ext cx="2841601" cy="1323700"/>
          </a:xfrm>
          <a:prstGeom prst="rect">
            <a:avLst/>
          </a:prstGeom>
          <a:noFill/>
          <a:ln>
            <a:noFill/>
          </a:ln>
        </p:spPr>
      </p:pic>
      <p:sp>
        <p:nvSpPr>
          <p:cNvPr id="121" name="Google Shape;121;p20"/>
          <p:cNvSpPr/>
          <p:nvPr/>
        </p:nvSpPr>
        <p:spPr>
          <a:xfrm>
            <a:off x="1179420" y="3850968"/>
            <a:ext cx="264000" cy="473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0"/>
          <p:cNvPicPr preferRelativeResize="0"/>
          <p:nvPr/>
        </p:nvPicPr>
        <p:blipFill rotWithShape="1">
          <a:blip r:embed="rId6">
            <a:alphaModFix/>
          </a:blip>
          <a:srcRect b="49633" l="18658" r="72448" t="41152"/>
          <a:stretch/>
        </p:blipFill>
        <p:spPr>
          <a:xfrm>
            <a:off x="1743975" y="2571750"/>
            <a:ext cx="813125" cy="323050"/>
          </a:xfrm>
          <a:prstGeom prst="rect">
            <a:avLst/>
          </a:prstGeom>
          <a:noFill/>
          <a:ln cap="flat" cmpd="sng" w="9525">
            <a:solidFill>
              <a:schemeClr val="lt1"/>
            </a:solidFill>
            <a:prstDash val="solid"/>
            <a:round/>
            <a:headEnd len="sm" w="sm" type="none"/>
            <a:tailEnd len="sm" w="sm" type="none"/>
          </a:ln>
        </p:spPr>
      </p:pic>
      <p:pic>
        <p:nvPicPr>
          <p:cNvPr id="123" name="Google Shape;123;p20"/>
          <p:cNvPicPr preferRelativeResize="0"/>
          <p:nvPr/>
        </p:nvPicPr>
        <p:blipFill rotWithShape="1">
          <a:blip r:embed="rId6">
            <a:alphaModFix/>
          </a:blip>
          <a:srcRect b="49633" l="18658" r="72448" t="41152"/>
          <a:stretch/>
        </p:blipFill>
        <p:spPr>
          <a:xfrm>
            <a:off x="2779790" y="2569257"/>
            <a:ext cx="813125" cy="323050"/>
          </a:xfrm>
          <a:prstGeom prst="rect">
            <a:avLst/>
          </a:prstGeom>
          <a:noFill/>
          <a:ln cap="flat" cmpd="sng" w="9525">
            <a:solidFill>
              <a:schemeClr val="lt1"/>
            </a:solidFill>
            <a:prstDash val="solid"/>
            <a:round/>
            <a:headEnd len="sm" w="sm" type="none"/>
            <a:tailEnd len="sm" w="sm" type="none"/>
          </a:ln>
        </p:spPr>
      </p:pic>
      <p:sp>
        <p:nvSpPr>
          <p:cNvPr id="124" name="Google Shape;124;p20"/>
          <p:cNvSpPr txBox="1"/>
          <p:nvPr>
            <p:ph type="title"/>
          </p:nvPr>
        </p:nvSpPr>
        <p:spPr>
          <a:xfrm>
            <a:off x="311700" y="4086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NFV: Network function virtualization</a:t>
            </a:r>
            <a:endParaRPr b="1" sz="1929">
              <a:solidFill>
                <a:srgbClr val="1155CC"/>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1"/>
          <p:cNvPicPr preferRelativeResize="0"/>
          <p:nvPr/>
        </p:nvPicPr>
        <p:blipFill rotWithShape="1">
          <a:blip r:embed="rId3">
            <a:alphaModFix/>
          </a:blip>
          <a:srcRect b="9633" l="0" r="25816" t="10748"/>
          <a:stretch/>
        </p:blipFill>
        <p:spPr>
          <a:xfrm>
            <a:off x="20310" y="1258225"/>
            <a:ext cx="5157176" cy="3111850"/>
          </a:xfrm>
          <a:prstGeom prst="rect">
            <a:avLst/>
          </a:prstGeom>
          <a:noFill/>
          <a:ln>
            <a:noFill/>
          </a:ln>
        </p:spPr>
      </p:pic>
      <p:sp>
        <p:nvSpPr>
          <p:cNvPr id="130" name="Google Shape;130;p21"/>
          <p:cNvSpPr txBox="1"/>
          <p:nvPr>
            <p:ph type="title"/>
          </p:nvPr>
        </p:nvSpPr>
        <p:spPr>
          <a:xfrm>
            <a:off x="311700" y="18000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500">
                <a:solidFill>
                  <a:srgbClr val="1155CC"/>
                </a:solidFill>
                <a:highlight>
                  <a:srgbClr val="FFFFFF"/>
                </a:highlight>
              </a:rPr>
              <a:t>NFV Architecture</a:t>
            </a:r>
            <a:endParaRPr b="1" sz="2500">
              <a:solidFill>
                <a:srgbClr val="1155CC"/>
              </a:solidFill>
              <a:highlight>
                <a:srgbClr val="FFFFFF"/>
              </a:highlight>
            </a:endParaRPr>
          </a:p>
        </p:txBody>
      </p:sp>
      <p:sp>
        <p:nvSpPr>
          <p:cNvPr id="131" name="Google Shape;131;p21"/>
          <p:cNvSpPr txBox="1"/>
          <p:nvPr/>
        </p:nvSpPr>
        <p:spPr>
          <a:xfrm>
            <a:off x="5107200" y="1258225"/>
            <a:ext cx="3934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Building blocks of NFV</a:t>
            </a:r>
            <a:endParaRPr sz="1100"/>
          </a:p>
          <a:p>
            <a:pPr indent="0" lvl="0" marL="0" rtl="0" algn="l">
              <a:spcBef>
                <a:spcPts val="0"/>
              </a:spcBef>
              <a:spcAft>
                <a:spcPts val="0"/>
              </a:spcAft>
              <a:buNone/>
            </a:pPr>
            <a:r>
              <a:t/>
            </a:r>
            <a:endParaRPr sz="1100"/>
          </a:p>
          <a:p>
            <a:pPr indent="-298450" lvl="0" marL="457200" marR="0" rtl="0" algn="l">
              <a:lnSpc>
                <a:spcPct val="100000"/>
              </a:lnSpc>
              <a:spcBef>
                <a:spcPts val="0"/>
              </a:spcBef>
              <a:spcAft>
                <a:spcPts val="0"/>
              </a:spcAft>
              <a:buSzPts val="1100"/>
              <a:buAutoNum type="arabicPeriod"/>
            </a:pPr>
            <a:r>
              <a:rPr b="1" lang="en" sz="1100"/>
              <a:t>Network functions virtualization infrastructure (NFVI) </a:t>
            </a:r>
            <a:r>
              <a:rPr lang="en" sz="1100"/>
              <a:t>is the layer who is responsible to handle hardware , This hosts all Storage , Compute &amp; Network hardware &amp; abstract same as virtual resources for consumption of virtual machines . </a:t>
            </a:r>
            <a:endParaRPr sz="1100"/>
          </a:p>
          <a:p>
            <a:pPr indent="0" lvl="0" marL="457200" marR="0" rtl="0" algn="l">
              <a:lnSpc>
                <a:spcPct val="100000"/>
              </a:lnSpc>
              <a:spcBef>
                <a:spcPts val="0"/>
              </a:spcBef>
              <a:spcAft>
                <a:spcPts val="0"/>
              </a:spcAft>
              <a:buNone/>
            </a:pPr>
            <a:r>
              <a:t/>
            </a:r>
            <a:endParaRPr sz="1100"/>
          </a:p>
          <a:p>
            <a:pPr indent="-298450" lvl="0" marL="457200" marR="0" rtl="0" algn="l">
              <a:lnSpc>
                <a:spcPct val="100000"/>
              </a:lnSpc>
              <a:spcBef>
                <a:spcPts val="0"/>
              </a:spcBef>
              <a:spcAft>
                <a:spcPts val="0"/>
              </a:spcAft>
              <a:buSzPts val="1100"/>
              <a:buAutoNum type="arabicPeriod"/>
            </a:pPr>
            <a:r>
              <a:rPr b="1" lang="en" sz="1100"/>
              <a:t>Virtualized network functions (VNFs)</a:t>
            </a:r>
            <a:r>
              <a:rPr lang="en" sz="1100"/>
              <a:t> is layer where we host actual Application working network functions running as Software . One single VNF can be deployed over multiple virtual machines</a:t>
            </a:r>
            <a:endParaRPr sz="1100"/>
          </a:p>
          <a:p>
            <a:pPr indent="0" lvl="0" marL="457200" marR="0" rtl="0" algn="l">
              <a:lnSpc>
                <a:spcPct val="100000"/>
              </a:lnSpc>
              <a:spcBef>
                <a:spcPts val="0"/>
              </a:spcBef>
              <a:spcAft>
                <a:spcPts val="0"/>
              </a:spcAft>
              <a:buNone/>
            </a:pPr>
            <a:r>
              <a:t/>
            </a:r>
            <a:endParaRPr sz="1100"/>
          </a:p>
          <a:p>
            <a:pPr indent="-298450" lvl="0" marL="457200" marR="0" rtl="0" algn="l">
              <a:lnSpc>
                <a:spcPct val="100000"/>
              </a:lnSpc>
              <a:spcBef>
                <a:spcPts val="0"/>
              </a:spcBef>
              <a:spcAft>
                <a:spcPts val="0"/>
              </a:spcAft>
              <a:buSzPts val="1100"/>
              <a:buAutoNum type="arabicPeriod"/>
            </a:pPr>
            <a:r>
              <a:rPr lang="en" sz="1100"/>
              <a:t>On the right hand side , You can see NFV-MANO Layer which is Network functions virtualization management and orchestration architectural framework Managing &amp; Controlling the entire piece</a:t>
            </a:r>
            <a:endParaRPr sz="1100"/>
          </a:p>
          <a:p>
            <a:pPr indent="0" lvl="0" marL="0" rtl="0" algn="l">
              <a:spcBef>
                <a:spcPts val="0"/>
              </a:spcBef>
              <a:spcAft>
                <a:spcPts val="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